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7" r:id="rId5"/>
    <p:sldId id="3023" r:id="rId6"/>
    <p:sldId id="3024" r:id="rId7"/>
    <p:sldId id="3030" r:id="rId8"/>
    <p:sldId id="3031" r:id="rId9"/>
    <p:sldId id="3036" r:id="rId10"/>
    <p:sldId id="3038" r:id="rId11"/>
    <p:sldId id="3035" r:id="rId12"/>
    <p:sldId id="3034" r:id="rId13"/>
    <p:sldId id="3026" r:id="rId14"/>
    <p:sldId id="3028" r:id="rId15"/>
    <p:sldId id="3032" r:id="rId16"/>
    <p:sldId id="3029" r:id="rId17"/>
    <p:sldId id="3027" r:id="rId18"/>
    <p:sldId id="258" r:id="rId19"/>
    <p:sldId id="272" r:id="rId20"/>
    <p:sldId id="270"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C1F28E-85EE-4BE0-98D0-D8EA9AA4395C}">
          <p14:sldIdLst>
            <p14:sldId id="257"/>
            <p14:sldId id="3023"/>
            <p14:sldId id="3024"/>
            <p14:sldId id="3030"/>
            <p14:sldId id="3031"/>
            <p14:sldId id="3036"/>
            <p14:sldId id="3038"/>
            <p14:sldId id="3035"/>
          </p14:sldIdLst>
        </p14:section>
        <p14:section name="Shapes" id="{073E8F95-4C7B-4DD4-9D95-D6708119F6E2}">
          <p14:sldIdLst>
            <p14:sldId id="3034"/>
            <p14:sldId id="3026"/>
            <p14:sldId id="3028"/>
            <p14:sldId id="3032"/>
            <p14:sldId id="3029"/>
          </p14:sldIdLst>
        </p14:section>
        <p14:section name="Icons" id="{A7BA4D28-FE1E-4584-8ED7-A61B73A98F52}">
          <p14:sldIdLst>
            <p14:sldId id="3027"/>
            <p14:sldId id="258"/>
            <p14:sldId id="272"/>
            <p14:sldId id="270"/>
            <p14:sldId id="2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891108-C9DD-4858-266C-A0BD8BE84B80}" name="Brown, Ian" initials="BI" userId="S::Ian_Brown@motionpictures.org::59873e2a-4293-4572-ab7f-a2b2d97880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BB90"/>
    <a:srgbClr val="D42424"/>
    <a:srgbClr val="3F8FBC"/>
    <a:srgbClr val="4B565E"/>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8"/>
    <p:restoredTop sz="96102" autoAdjust="0"/>
  </p:normalViewPr>
  <p:slideViewPr>
    <p:cSldViewPr snapToGrid="0">
      <p:cViewPr varScale="1">
        <p:scale>
          <a:sx n="83" d="100"/>
          <a:sy n="83" d="100"/>
        </p:scale>
        <p:origin x="67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0230B-BCCF-C84F-A092-C53AF2D09E7D}"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14D9B-9D19-2744-8D99-63DC7147D0C8}" type="slidenum">
              <a:rPr lang="en-US" smtClean="0"/>
              <a:t>‹#›</a:t>
            </a:fld>
            <a:endParaRPr lang="en-US"/>
          </a:p>
        </p:txBody>
      </p:sp>
    </p:spTree>
    <p:extLst>
      <p:ext uri="{BB962C8B-B14F-4D97-AF65-F5344CB8AC3E}">
        <p14:creationId xmlns:p14="http://schemas.microsoft.com/office/powerpoint/2010/main" val="5510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Lato" panose="020F0502020204030203" pitchFamily="34" charset="77"/>
              <a:ea typeface="+mn-ea"/>
              <a:cs typeface="+mn-cs"/>
            </a:endParaRPr>
          </a:p>
        </p:txBody>
      </p:sp>
      <p:sp>
        <p:nvSpPr>
          <p:cNvPr id="4" name="Slide Number Placeholder 3"/>
          <p:cNvSpPr>
            <a:spLocks noGrp="1"/>
          </p:cNvSpPr>
          <p:nvPr>
            <p:ph type="sldNum" sz="quarter" idx="5"/>
          </p:nvPr>
        </p:nvSpPr>
        <p:spPr/>
        <p:txBody>
          <a:bodyPr/>
          <a:lstStyle/>
          <a:p>
            <a:fld id="{19F3FE1D-D84E-0549-B1E9-8AC6AF464F64}" type="slidenum">
              <a:rPr lang="en-US" smtClean="0"/>
              <a:t>1</a:t>
            </a:fld>
            <a:endParaRPr lang="en-US"/>
          </a:p>
        </p:txBody>
      </p:sp>
    </p:spTree>
    <p:extLst>
      <p:ext uri="{BB962C8B-B14F-4D97-AF65-F5344CB8AC3E}">
        <p14:creationId xmlns:p14="http://schemas.microsoft.com/office/powerpoint/2010/main" val="28031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1012-296C-602F-945F-0FEE5208D21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30EB298-B984-3B1D-DD36-FAA7E78EB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4766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6B2A-D115-0D9C-4796-D82F595B80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6F18C3-8CAB-3C66-40EF-4789E3C4CA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F54E7-B2D3-CEB5-5B88-70281B76AEEA}"/>
              </a:ext>
            </a:extLst>
          </p:cNvPr>
          <p:cNvSpPr>
            <a:spLocks noGrp="1"/>
          </p:cNvSpPr>
          <p:nvPr>
            <p:ph type="dt" sz="half" idx="10"/>
          </p:nvPr>
        </p:nvSpPr>
        <p:spPr/>
        <p:txBody>
          <a:bodyPr/>
          <a:lstStyle/>
          <a:p>
            <a:fld id="{1B8195A0-3D4A-3E49-92D3-4314CC6942EF}" type="datetimeFigureOut">
              <a:rPr lang="en-US" smtClean="0"/>
              <a:t>12/14/2022</a:t>
            </a:fld>
            <a:endParaRPr lang="en-US"/>
          </a:p>
        </p:txBody>
      </p:sp>
      <p:sp>
        <p:nvSpPr>
          <p:cNvPr id="5" name="Footer Placeholder 4">
            <a:extLst>
              <a:ext uri="{FF2B5EF4-FFF2-40B4-BE49-F238E27FC236}">
                <a16:creationId xmlns:a16="http://schemas.microsoft.com/office/drawing/2014/main" id="{03F2FBCC-A17D-6B3B-D9E7-3EC4A8314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357FC-5037-C5FF-B476-D8F68388FE09}"/>
              </a:ext>
            </a:extLst>
          </p:cNvPr>
          <p:cNvSpPr>
            <a:spLocks noGrp="1"/>
          </p:cNvSpPr>
          <p:nvPr>
            <p:ph type="sldNum" sz="quarter" idx="12"/>
          </p:nvPr>
        </p:nvSpPr>
        <p:spPr/>
        <p:txBody>
          <a:bodyPr/>
          <a:lstStyle/>
          <a:p>
            <a:fld id="{CD8645EE-690D-3E49-A924-78C3AB71A3CE}" type="slidenum">
              <a:rPr lang="en-US" smtClean="0"/>
              <a:t>‹#›</a:t>
            </a:fld>
            <a:endParaRPr lang="en-US"/>
          </a:p>
        </p:txBody>
      </p:sp>
    </p:spTree>
    <p:extLst>
      <p:ext uri="{BB962C8B-B14F-4D97-AF65-F5344CB8AC3E}">
        <p14:creationId xmlns:p14="http://schemas.microsoft.com/office/powerpoint/2010/main" val="2211255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EBA3C0-14B3-33E7-13A8-27DBD85BF3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E2F24-52C4-C159-550C-D370C7C3F7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3EFCC-D054-9ED6-8344-85964E0B6E2D}"/>
              </a:ext>
            </a:extLst>
          </p:cNvPr>
          <p:cNvSpPr>
            <a:spLocks noGrp="1"/>
          </p:cNvSpPr>
          <p:nvPr>
            <p:ph type="dt" sz="half" idx="10"/>
          </p:nvPr>
        </p:nvSpPr>
        <p:spPr/>
        <p:txBody>
          <a:bodyPr/>
          <a:lstStyle/>
          <a:p>
            <a:fld id="{1B8195A0-3D4A-3E49-92D3-4314CC6942EF}" type="datetimeFigureOut">
              <a:rPr lang="en-US" smtClean="0"/>
              <a:t>12/14/2022</a:t>
            </a:fld>
            <a:endParaRPr lang="en-US"/>
          </a:p>
        </p:txBody>
      </p:sp>
      <p:sp>
        <p:nvSpPr>
          <p:cNvPr id="5" name="Footer Placeholder 4">
            <a:extLst>
              <a:ext uri="{FF2B5EF4-FFF2-40B4-BE49-F238E27FC236}">
                <a16:creationId xmlns:a16="http://schemas.microsoft.com/office/drawing/2014/main" id="{982503BF-5B33-0E86-F0C1-6D9973A96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38E81-FCD2-43A0-2ADB-7813BD6DD728}"/>
              </a:ext>
            </a:extLst>
          </p:cNvPr>
          <p:cNvSpPr>
            <a:spLocks noGrp="1"/>
          </p:cNvSpPr>
          <p:nvPr>
            <p:ph type="sldNum" sz="quarter" idx="12"/>
          </p:nvPr>
        </p:nvSpPr>
        <p:spPr/>
        <p:txBody>
          <a:bodyPr/>
          <a:lstStyle/>
          <a:p>
            <a:fld id="{CD8645EE-690D-3E49-A924-78C3AB71A3CE}" type="slidenum">
              <a:rPr lang="en-US" smtClean="0"/>
              <a:t>‹#›</a:t>
            </a:fld>
            <a:endParaRPr lang="en-US"/>
          </a:p>
        </p:txBody>
      </p:sp>
    </p:spTree>
    <p:extLst>
      <p:ext uri="{BB962C8B-B14F-4D97-AF65-F5344CB8AC3E}">
        <p14:creationId xmlns:p14="http://schemas.microsoft.com/office/powerpoint/2010/main" val="1870619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573D-2DF8-4DEA-8EDD-A340F2D1C9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08A57A-8611-49D1-A1D7-1C30EEE26F13}"/>
              </a:ext>
            </a:extLst>
          </p:cNvPr>
          <p:cNvSpPr>
            <a:spLocks noGrp="1"/>
          </p:cNvSpPr>
          <p:nvPr>
            <p:ph type="dt" sz="half" idx="10"/>
          </p:nvPr>
        </p:nvSpPr>
        <p:spPr/>
        <p:txBody>
          <a:bodyPr/>
          <a:lstStyle>
            <a:lvl1pPr>
              <a:defRPr b="0" i="0">
                <a:latin typeface="Lato" panose="020F0502020204030203" pitchFamily="34" charset="0"/>
              </a:defRPr>
            </a:lvl1pPr>
          </a:lstStyle>
          <a:p>
            <a:endParaRPr lang="en-US" dirty="0"/>
          </a:p>
        </p:txBody>
      </p:sp>
      <p:sp>
        <p:nvSpPr>
          <p:cNvPr id="4" name="Footer Placeholder 3">
            <a:extLst>
              <a:ext uri="{FF2B5EF4-FFF2-40B4-BE49-F238E27FC236}">
                <a16:creationId xmlns:a16="http://schemas.microsoft.com/office/drawing/2014/main" id="{797996F8-60EE-4D0E-82AC-2F41EAC6A94C}"/>
              </a:ext>
            </a:extLst>
          </p:cNvPr>
          <p:cNvSpPr>
            <a:spLocks noGrp="1"/>
          </p:cNvSpPr>
          <p:nvPr>
            <p:ph type="ftr" sz="quarter" idx="11"/>
          </p:nvPr>
        </p:nvSpPr>
        <p:spPr/>
        <p:txBody>
          <a:bodyPr/>
          <a:lstStyle>
            <a:lvl1pPr>
              <a:defRPr b="0" i="0">
                <a:latin typeface="Lato" panose="020F0502020204030203" pitchFamily="34" charset="0"/>
              </a:defRPr>
            </a:lvl1pPr>
          </a:lstStyle>
          <a:p>
            <a:r>
              <a:rPr lang="en-US" dirty="0"/>
              <a:t>MovieLabs Confidential</a:t>
            </a:r>
          </a:p>
        </p:txBody>
      </p:sp>
      <p:sp>
        <p:nvSpPr>
          <p:cNvPr id="5" name="Slide Number Placeholder 4">
            <a:extLst>
              <a:ext uri="{FF2B5EF4-FFF2-40B4-BE49-F238E27FC236}">
                <a16:creationId xmlns:a16="http://schemas.microsoft.com/office/drawing/2014/main" id="{95BDF708-D0D3-4BD2-8A52-BF18D61D0264}"/>
              </a:ext>
            </a:extLst>
          </p:cNvPr>
          <p:cNvSpPr>
            <a:spLocks noGrp="1"/>
          </p:cNvSpPr>
          <p:nvPr>
            <p:ph type="sldNum" sz="quarter" idx="12"/>
          </p:nvPr>
        </p:nvSpPr>
        <p:spPr/>
        <p:txBody>
          <a:bodyPr/>
          <a:lstStyle>
            <a:lvl1pPr>
              <a:defRPr b="0" i="0">
                <a:latin typeface="Lato" panose="020F0502020204030203" pitchFamily="34" charset="0"/>
              </a:defRPr>
            </a:lvl1pPr>
          </a:lstStyle>
          <a:p>
            <a:fld id="{C6993A15-1800-46E9-8BDC-5C4A48BB855E}" type="slidenum">
              <a:rPr lang="en-US" smtClean="0"/>
              <a:pPr/>
              <a:t>‹#›</a:t>
            </a:fld>
            <a:endParaRPr lang="en-US" dirty="0"/>
          </a:p>
        </p:txBody>
      </p:sp>
    </p:spTree>
    <p:extLst>
      <p:ext uri="{BB962C8B-B14F-4D97-AF65-F5344CB8AC3E}">
        <p14:creationId xmlns:p14="http://schemas.microsoft.com/office/powerpoint/2010/main" val="36544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DF1938-7A60-C6B7-0459-DE1AC99C21B6}"/>
              </a:ext>
            </a:extLst>
          </p:cNvPr>
          <p:cNvSpPr>
            <a:spLocks noGrp="1"/>
          </p:cNvSpPr>
          <p:nvPr>
            <p:ph idx="1"/>
          </p:nvPr>
        </p:nvSpPr>
        <p:spPr>
          <a:xfrm>
            <a:off x="457200" y="1825625"/>
            <a:ext cx="11292840" cy="4351338"/>
          </a:xfrm>
        </p:spPr>
        <p:txBody>
          <a:bodyPr>
            <a:normAutofit/>
          </a:bodyPr>
          <a:lstStyle>
            <a:lvl1pPr>
              <a:defRPr sz="1400" b="0" i="0">
                <a:latin typeface="Lato" panose="020F0502020204030203" pitchFamily="34" charset="77"/>
              </a:defRPr>
            </a:lvl1pPr>
            <a:lvl2pPr>
              <a:defRPr sz="1400" b="0" i="0">
                <a:latin typeface="Lato" panose="020F0502020204030203" pitchFamily="34" charset="77"/>
              </a:defRPr>
            </a:lvl2pPr>
            <a:lvl3pPr>
              <a:defRPr sz="1400" b="0" i="0">
                <a:latin typeface="Lato" panose="020F0502020204030203" pitchFamily="34" charset="77"/>
              </a:defRPr>
            </a:lvl3pPr>
            <a:lvl4pPr>
              <a:defRPr sz="1400" b="0" i="0">
                <a:latin typeface="Lato" panose="020F0502020204030203" pitchFamily="34" charset="77"/>
              </a:defRPr>
            </a:lvl4pPr>
            <a:lvl5pPr>
              <a:defRPr sz="1400" b="0" i="0">
                <a:latin typeface="Lato" panose="020F050202020403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028E2F67-0A53-E31D-4ABE-1F90EACF4F48}"/>
              </a:ext>
            </a:extLst>
          </p:cNvPr>
          <p:cNvSpPr txBox="1"/>
          <p:nvPr userDrawn="1"/>
        </p:nvSpPr>
        <p:spPr>
          <a:xfrm>
            <a:off x="74142" y="82936"/>
            <a:ext cx="6098058" cy="246221"/>
          </a:xfrm>
          <a:prstGeom prst="rect">
            <a:avLst/>
          </a:prstGeom>
          <a:noFill/>
        </p:spPr>
        <p:txBody>
          <a:bodyPr wrap="square">
            <a:spAutoFit/>
          </a:bodyPr>
          <a:lstStyle/>
          <a:p>
            <a:r>
              <a:rPr lang="en-US" sz="1000" b="0" i="0" dirty="0">
                <a:solidFill>
                  <a:schemeClr val="accent2"/>
                </a:solidFill>
                <a:latin typeface="DIN 2014" panose="020B0504020202020204" pitchFamily="34" charset="77"/>
                <a:ea typeface="DIN 2014" panose="020B0504020202020204" pitchFamily="34" charset="77"/>
              </a:rPr>
              <a:t>MOVIELABS VISUAL LANGUAGE in POWERPOINT</a:t>
            </a:r>
          </a:p>
        </p:txBody>
      </p:sp>
      <p:sp>
        <p:nvSpPr>
          <p:cNvPr id="8" name="Title 1">
            <a:extLst>
              <a:ext uri="{FF2B5EF4-FFF2-40B4-BE49-F238E27FC236}">
                <a16:creationId xmlns:a16="http://schemas.microsoft.com/office/drawing/2014/main" id="{87665585-9FBB-FF28-6A26-7F575F86EF1A}"/>
              </a:ext>
            </a:extLst>
          </p:cNvPr>
          <p:cNvSpPr>
            <a:spLocks noGrp="1"/>
          </p:cNvSpPr>
          <p:nvPr>
            <p:ph type="title"/>
          </p:nvPr>
        </p:nvSpPr>
        <p:spPr>
          <a:xfrm>
            <a:off x="457200" y="365125"/>
            <a:ext cx="10515600" cy="1325563"/>
          </a:xfrm>
        </p:spPr>
        <p:txBody>
          <a:bodyPr>
            <a:normAutofit/>
          </a:bodyPr>
          <a:lstStyle>
            <a:lvl1pPr>
              <a:defRPr sz="4000" b="1" i="0">
                <a:latin typeface="DIN 2014 Bold" panose="020B0504020202020204" pitchFamily="34" charset="77"/>
                <a:ea typeface="DIN 2014 Bold" panose="020B0504020202020204" pitchFamily="34" charset="77"/>
              </a:defRPr>
            </a:lvl1pPr>
          </a:lstStyle>
          <a:p>
            <a:r>
              <a:rPr lang="en-US"/>
              <a:t>Click to edit Master title style</a:t>
            </a:r>
          </a:p>
        </p:txBody>
      </p:sp>
      <p:sp>
        <p:nvSpPr>
          <p:cNvPr id="5" name="Slide Number Placeholder 5">
            <a:extLst>
              <a:ext uri="{FF2B5EF4-FFF2-40B4-BE49-F238E27FC236}">
                <a16:creationId xmlns:a16="http://schemas.microsoft.com/office/drawing/2014/main" id="{620A29D9-23EA-46E0-8FB9-DE211AEB3CB6}"/>
              </a:ext>
            </a:extLst>
          </p:cNvPr>
          <p:cNvSpPr txBox="1">
            <a:spLocks/>
          </p:cNvSpPr>
          <p:nvPr userDrawn="1"/>
        </p:nvSpPr>
        <p:spPr>
          <a:xfrm>
            <a:off x="71250" y="647509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8645EE-690D-3E49-A924-78C3AB71A3CE}" type="slidenum">
              <a:rPr lang="en-US" smtClean="0">
                <a:solidFill>
                  <a:schemeClr val="accent2"/>
                </a:solidFill>
              </a:rPr>
              <a:pPr/>
              <a:t>‹#›</a:t>
            </a:fld>
            <a:endParaRPr lang="en-US" dirty="0">
              <a:solidFill>
                <a:schemeClr val="accent2"/>
              </a:solidFill>
            </a:endParaRPr>
          </a:p>
        </p:txBody>
      </p:sp>
    </p:spTree>
    <p:extLst>
      <p:ext uri="{BB962C8B-B14F-4D97-AF65-F5344CB8AC3E}">
        <p14:creationId xmlns:p14="http://schemas.microsoft.com/office/powerpoint/2010/main" val="426053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64452-8F61-B248-F4F6-BF35482FD1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5A69B2-3EBC-7ABC-3292-1770EB080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14A261-4FED-7F5E-14BF-24585E1FB18D}"/>
              </a:ext>
            </a:extLst>
          </p:cNvPr>
          <p:cNvSpPr>
            <a:spLocks noGrp="1"/>
          </p:cNvSpPr>
          <p:nvPr>
            <p:ph type="dt" sz="half" idx="10"/>
          </p:nvPr>
        </p:nvSpPr>
        <p:spPr/>
        <p:txBody>
          <a:bodyPr/>
          <a:lstStyle/>
          <a:p>
            <a:fld id="{1B8195A0-3D4A-3E49-92D3-4314CC6942EF}" type="datetimeFigureOut">
              <a:rPr lang="en-US" smtClean="0"/>
              <a:t>12/14/2022</a:t>
            </a:fld>
            <a:endParaRPr lang="en-US"/>
          </a:p>
        </p:txBody>
      </p:sp>
      <p:sp>
        <p:nvSpPr>
          <p:cNvPr id="5" name="Footer Placeholder 4">
            <a:extLst>
              <a:ext uri="{FF2B5EF4-FFF2-40B4-BE49-F238E27FC236}">
                <a16:creationId xmlns:a16="http://schemas.microsoft.com/office/drawing/2014/main" id="{B1AA64C7-E280-72AE-F96A-718C05D5A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261F9-25A4-ACBE-58C7-C72D7186CBBD}"/>
              </a:ext>
            </a:extLst>
          </p:cNvPr>
          <p:cNvSpPr>
            <a:spLocks noGrp="1"/>
          </p:cNvSpPr>
          <p:nvPr>
            <p:ph type="sldNum" sz="quarter" idx="12"/>
          </p:nvPr>
        </p:nvSpPr>
        <p:spPr/>
        <p:txBody>
          <a:bodyPr/>
          <a:lstStyle/>
          <a:p>
            <a:fld id="{CD8645EE-690D-3E49-A924-78C3AB71A3CE}" type="slidenum">
              <a:rPr lang="en-US" smtClean="0"/>
              <a:t>‹#›</a:t>
            </a:fld>
            <a:endParaRPr lang="en-US"/>
          </a:p>
        </p:txBody>
      </p:sp>
    </p:spTree>
    <p:extLst>
      <p:ext uri="{BB962C8B-B14F-4D97-AF65-F5344CB8AC3E}">
        <p14:creationId xmlns:p14="http://schemas.microsoft.com/office/powerpoint/2010/main" val="303449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ABA8-57E5-DE6A-0A17-7B4E3E6CD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AA578-0670-785C-D1B3-3197D93458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8CBE39-9165-5F89-E69F-7FE72EBD5F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0E23EF-A839-1246-A495-65DFF5F03252}"/>
              </a:ext>
            </a:extLst>
          </p:cNvPr>
          <p:cNvSpPr>
            <a:spLocks noGrp="1"/>
          </p:cNvSpPr>
          <p:nvPr>
            <p:ph type="dt" sz="half" idx="10"/>
          </p:nvPr>
        </p:nvSpPr>
        <p:spPr/>
        <p:txBody>
          <a:bodyPr/>
          <a:lstStyle/>
          <a:p>
            <a:fld id="{1B8195A0-3D4A-3E49-92D3-4314CC6942EF}" type="datetimeFigureOut">
              <a:rPr lang="en-US" smtClean="0"/>
              <a:t>12/14/2022</a:t>
            </a:fld>
            <a:endParaRPr lang="en-US"/>
          </a:p>
        </p:txBody>
      </p:sp>
      <p:sp>
        <p:nvSpPr>
          <p:cNvPr id="6" name="Footer Placeholder 5">
            <a:extLst>
              <a:ext uri="{FF2B5EF4-FFF2-40B4-BE49-F238E27FC236}">
                <a16:creationId xmlns:a16="http://schemas.microsoft.com/office/drawing/2014/main" id="{1F3F7DAE-EEE4-1880-7BAF-C8BE9410C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1C289-885F-8D18-2259-E77752AB0D86}"/>
              </a:ext>
            </a:extLst>
          </p:cNvPr>
          <p:cNvSpPr>
            <a:spLocks noGrp="1"/>
          </p:cNvSpPr>
          <p:nvPr>
            <p:ph type="sldNum" sz="quarter" idx="12"/>
          </p:nvPr>
        </p:nvSpPr>
        <p:spPr/>
        <p:txBody>
          <a:bodyPr/>
          <a:lstStyle/>
          <a:p>
            <a:fld id="{CD8645EE-690D-3E49-A924-78C3AB71A3CE}" type="slidenum">
              <a:rPr lang="en-US" smtClean="0"/>
              <a:t>‹#›</a:t>
            </a:fld>
            <a:endParaRPr lang="en-US"/>
          </a:p>
        </p:txBody>
      </p:sp>
    </p:spTree>
    <p:extLst>
      <p:ext uri="{BB962C8B-B14F-4D97-AF65-F5344CB8AC3E}">
        <p14:creationId xmlns:p14="http://schemas.microsoft.com/office/powerpoint/2010/main" val="327936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D5F1-7A01-5594-9B19-3E515735BC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991B38-A59D-909A-D928-7AEF8BB85D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AE0A3F-1D48-2919-5491-4430BC715C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821B6D-DBFE-96C7-8815-5C9CB76FEB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68814B-22D1-C734-6370-D6ABACC436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D38CD-ECEB-E785-3E19-4CEF702001A5}"/>
              </a:ext>
            </a:extLst>
          </p:cNvPr>
          <p:cNvSpPr>
            <a:spLocks noGrp="1"/>
          </p:cNvSpPr>
          <p:nvPr>
            <p:ph type="dt" sz="half" idx="10"/>
          </p:nvPr>
        </p:nvSpPr>
        <p:spPr/>
        <p:txBody>
          <a:bodyPr/>
          <a:lstStyle/>
          <a:p>
            <a:fld id="{1B8195A0-3D4A-3E49-92D3-4314CC6942EF}" type="datetimeFigureOut">
              <a:rPr lang="en-US" smtClean="0"/>
              <a:t>12/14/2022</a:t>
            </a:fld>
            <a:endParaRPr lang="en-US"/>
          </a:p>
        </p:txBody>
      </p:sp>
      <p:sp>
        <p:nvSpPr>
          <p:cNvPr id="8" name="Footer Placeholder 7">
            <a:extLst>
              <a:ext uri="{FF2B5EF4-FFF2-40B4-BE49-F238E27FC236}">
                <a16:creationId xmlns:a16="http://schemas.microsoft.com/office/drawing/2014/main" id="{8B7057A5-5CE0-00DC-4DA6-4444904903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1ACF79-B209-1C16-632C-6DF357E04AA0}"/>
              </a:ext>
            </a:extLst>
          </p:cNvPr>
          <p:cNvSpPr>
            <a:spLocks noGrp="1"/>
          </p:cNvSpPr>
          <p:nvPr>
            <p:ph type="sldNum" sz="quarter" idx="12"/>
          </p:nvPr>
        </p:nvSpPr>
        <p:spPr/>
        <p:txBody>
          <a:bodyPr/>
          <a:lstStyle/>
          <a:p>
            <a:fld id="{CD8645EE-690D-3E49-A924-78C3AB71A3CE}" type="slidenum">
              <a:rPr lang="en-US" smtClean="0"/>
              <a:t>‹#›</a:t>
            </a:fld>
            <a:endParaRPr lang="en-US"/>
          </a:p>
        </p:txBody>
      </p:sp>
    </p:spTree>
    <p:extLst>
      <p:ext uri="{BB962C8B-B14F-4D97-AF65-F5344CB8AC3E}">
        <p14:creationId xmlns:p14="http://schemas.microsoft.com/office/powerpoint/2010/main" val="370952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9848-2330-2E25-B44A-FCFF2D2C2B19}"/>
              </a:ext>
            </a:extLst>
          </p:cNvPr>
          <p:cNvSpPr>
            <a:spLocks noGrp="1"/>
          </p:cNvSpPr>
          <p:nvPr>
            <p:ph type="title"/>
          </p:nvPr>
        </p:nvSpPr>
        <p:spPr>
          <a:xfrm>
            <a:off x="457200" y="365125"/>
            <a:ext cx="10515600" cy="1325563"/>
          </a:xfrm>
        </p:spPr>
        <p:txBody>
          <a:bodyPr>
            <a:normAutofit/>
          </a:bodyPr>
          <a:lstStyle>
            <a:lvl1pPr>
              <a:defRPr sz="4000" b="1" i="0">
                <a:latin typeface="DIN 2014 Bold" panose="020B0504020202020204" pitchFamily="34" charset="77"/>
                <a:ea typeface="DIN 2014 Bold" panose="020B0504020202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1FF948B9-AF08-4026-44F4-0D91FE8FC565}"/>
              </a:ext>
            </a:extLst>
          </p:cNvPr>
          <p:cNvSpPr txBox="1"/>
          <p:nvPr userDrawn="1"/>
        </p:nvSpPr>
        <p:spPr>
          <a:xfrm>
            <a:off x="74142" y="82936"/>
            <a:ext cx="6098058" cy="246221"/>
          </a:xfrm>
          <a:prstGeom prst="rect">
            <a:avLst/>
          </a:prstGeom>
          <a:noFill/>
        </p:spPr>
        <p:txBody>
          <a:bodyPr wrap="square">
            <a:spAutoFit/>
          </a:bodyPr>
          <a:lstStyle/>
          <a:p>
            <a:r>
              <a:rPr lang="en-US" sz="1000" b="0" i="0" dirty="0">
                <a:solidFill>
                  <a:schemeClr val="accent2"/>
                </a:solidFill>
                <a:latin typeface="DIN 2014" panose="020B0504020202020204" pitchFamily="34" charset="77"/>
                <a:ea typeface="DIN 2014" panose="020B0504020202020204" pitchFamily="34" charset="77"/>
              </a:rPr>
              <a:t>MOVIELABS BRAND GUIDELINES FOR 2030 VISION PROMOTIONS</a:t>
            </a:r>
          </a:p>
        </p:txBody>
      </p:sp>
      <p:sp>
        <p:nvSpPr>
          <p:cNvPr id="3" name="Slide Number Placeholder 5">
            <a:extLst>
              <a:ext uri="{FF2B5EF4-FFF2-40B4-BE49-F238E27FC236}">
                <a16:creationId xmlns:a16="http://schemas.microsoft.com/office/drawing/2014/main" id="{9E886E18-EB31-47AB-BF31-E9655366131E}"/>
              </a:ext>
            </a:extLst>
          </p:cNvPr>
          <p:cNvSpPr txBox="1">
            <a:spLocks/>
          </p:cNvSpPr>
          <p:nvPr userDrawn="1"/>
        </p:nvSpPr>
        <p:spPr>
          <a:xfrm>
            <a:off x="71250" y="647509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8645EE-690D-3E49-A924-78C3AB71A3CE}" type="slidenum">
              <a:rPr lang="en-US" smtClean="0">
                <a:solidFill>
                  <a:schemeClr val="accent2"/>
                </a:solidFill>
              </a:rPr>
              <a:pPr/>
              <a:t>‹#›</a:t>
            </a:fld>
            <a:endParaRPr lang="en-US" dirty="0">
              <a:solidFill>
                <a:schemeClr val="accent2"/>
              </a:solidFill>
            </a:endParaRPr>
          </a:p>
        </p:txBody>
      </p:sp>
    </p:spTree>
    <p:extLst>
      <p:ext uri="{BB962C8B-B14F-4D97-AF65-F5344CB8AC3E}">
        <p14:creationId xmlns:p14="http://schemas.microsoft.com/office/powerpoint/2010/main" val="173085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13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7E21-9280-B7AC-65C4-CE7BBA5FC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4A7B02-0388-2842-1147-6643C6372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F14399-545F-8FE9-5E3A-BB2196B08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C54DD6-8448-1736-60A2-2A2E171142CE}"/>
              </a:ext>
            </a:extLst>
          </p:cNvPr>
          <p:cNvSpPr>
            <a:spLocks noGrp="1"/>
          </p:cNvSpPr>
          <p:nvPr>
            <p:ph type="dt" sz="half" idx="10"/>
          </p:nvPr>
        </p:nvSpPr>
        <p:spPr/>
        <p:txBody>
          <a:bodyPr/>
          <a:lstStyle/>
          <a:p>
            <a:fld id="{1B8195A0-3D4A-3E49-92D3-4314CC6942EF}" type="datetimeFigureOut">
              <a:rPr lang="en-US" smtClean="0"/>
              <a:t>12/14/2022</a:t>
            </a:fld>
            <a:endParaRPr lang="en-US"/>
          </a:p>
        </p:txBody>
      </p:sp>
      <p:sp>
        <p:nvSpPr>
          <p:cNvPr id="6" name="Footer Placeholder 5">
            <a:extLst>
              <a:ext uri="{FF2B5EF4-FFF2-40B4-BE49-F238E27FC236}">
                <a16:creationId xmlns:a16="http://schemas.microsoft.com/office/drawing/2014/main" id="{52FBDDF1-7CFA-59A3-DE79-4CC3A9F223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D7771-6836-978C-7847-F0571B34DACC}"/>
              </a:ext>
            </a:extLst>
          </p:cNvPr>
          <p:cNvSpPr>
            <a:spLocks noGrp="1"/>
          </p:cNvSpPr>
          <p:nvPr>
            <p:ph type="sldNum" sz="quarter" idx="12"/>
          </p:nvPr>
        </p:nvSpPr>
        <p:spPr/>
        <p:txBody>
          <a:bodyPr/>
          <a:lstStyle/>
          <a:p>
            <a:fld id="{CD8645EE-690D-3E49-A924-78C3AB71A3CE}" type="slidenum">
              <a:rPr lang="en-US" smtClean="0"/>
              <a:t>‹#›</a:t>
            </a:fld>
            <a:endParaRPr lang="en-US"/>
          </a:p>
        </p:txBody>
      </p:sp>
    </p:spTree>
    <p:extLst>
      <p:ext uri="{BB962C8B-B14F-4D97-AF65-F5344CB8AC3E}">
        <p14:creationId xmlns:p14="http://schemas.microsoft.com/office/powerpoint/2010/main" val="4281353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EB739-6E1C-10B1-D895-A23E8CCDA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774E18-3D84-D78E-4015-57C31E04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F49CF2-AC0F-9706-96F9-03584520B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6A802-54CA-2B96-25FA-AB233FEA2936}"/>
              </a:ext>
            </a:extLst>
          </p:cNvPr>
          <p:cNvSpPr>
            <a:spLocks noGrp="1"/>
          </p:cNvSpPr>
          <p:nvPr>
            <p:ph type="dt" sz="half" idx="10"/>
          </p:nvPr>
        </p:nvSpPr>
        <p:spPr/>
        <p:txBody>
          <a:bodyPr/>
          <a:lstStyle/>
          <a:p>
            <a:fld id="{1B8195A0-3D4A-3E49-92D3-4314CC6942EF}" type="datetimeFigureOut">
              <a:rPr lang="en-US" smtClean="0"/>
              <a:t>12/14/2022</a:t>
            </a:fld>
            <a:endParaRPr lang="en-US"/>
          </a:p>
        </p:txBody>
      </p:sp>
      <p:sp>
        <p:nvSpPr>
          <p:cNvPr id="6" name="Footer Placeholder 5">
            <a:extLst>
              <a:ext uri="{FF2B5EF4-FFF2-40B4-BE49-F238E27FC236}">
                <a16:creationId xmlns:a16="http://schemas.microsoft.com/office/drawing/2014/main" id="{44AA689F-F987-D3BA-C6B8-245C13985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8D88B-573B-909A-9FF8-6F558FB2E09C}"/>
              </a:ext>
            </a:extLst>
          </p:cNvPr>
          <p:cNvSpPr>
            <a:spLocks noGrp="1"/>
          </p:cNvSpPr>
          <p:nvPr>
            <p:ph type="sldNum" sz="quarter" idx="12"/>
          </p:nvPr>
        </p:nvSpPr>
        <p:spPr/>
        <p:txBody>
          <a:bodyPr/>
          <a:lstStyle/>
          <a:p>
            <a:fld id="{CD8645EE-690D-3E49-A924-78C3AB71A3CE}" type="slidenum">
              <a:rPr lang="en-US" smtClean="0"/>
              <a:t>‹#›</a:t>
            </a:fld>
            <a:endParaRPr lang="en-US"/>
          </a:p>
        </p:txBody>
      </p:sp>
    </p:spTree>
    <p:extLst>
      <p:ext uri="{BB962C8B-B14F-4D97-AF65-F5344CB8AC3E}">
        <p14:creationId xmlns:p14="http://schemas.microsoft.com/office/powerpoint/2010/main" val="115393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23470-ED49-7B4C-1619-BEB6E26AB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356389-9B9E-887A-DF08-AC0975675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3407E-54E5-DC63-8E53-23061DD058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195A0-3D4A-3E49-92D3-4314CC6942EF}" type="datetimeFigureOut">
              <a:rPr lang="en-US" smtClean="0"/>
              <a:t>12/14/2022</a:t>
            </a:fld>
            <a:endParaRPr lang="en-US"/>
          </a:p>
        </p:txBody>
      </p:sp>
      <p:sp>
        <p:nvSpPr>
          <p:cNvPr id="5" name="Footer Placeholder 4">
            <a:extLst>
              <a:ext uri="{FF2B5EF4-FFF2-40B4-BE49-F238E27FC236}">
                <a16:creationId xmlns:a16="http://schemas.microsoft.com/office/drawing/2014/main" id="{E4AD5071-278E-8312-18F3-4EABC3F56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EEC66D-E0AB-3FAD-A6CC-006BC5DA19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645EE-690D-3E49-A924-78C3AB71A3CE}" type="slidenum">
              <a:rPr lang="en-US" smtClean="0"/>
              <a:t>‹#›</a:t>
            </a:fld>
            <a:endParaRPr lang="en-US"/>
          </a:p>
        </p:txBody>
      </p:sp>
    </p:spTree>
    <p:extLst>
      <p:ext uri="{BB962C8B-B14F-4D97-AF65-F5344CB8AC3E}">
        <p14:creationId xmlns:p14="http://schemas.microsoft.com/office/powerpoint/2010/main" val="2640798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14.xml.rels><?xml version="1.0" encoding="UTF-8" standalone="yes"?>
<Relationships xmlns="http://schemas.openxmlformats.org/package/2006/relationships"><Relationship Id="rId2" Type="http://schemas.openxmlformats.org/officeDocument/2006/relationships/hyperlink" Target="https://mc.movielabs.com/vmc/"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3" Type="http://schemas.openxmlformats.org/officeDocument/2006/relationships/image" Target="../media/image52.svg"/><Relationship Id="rId18" Type="http://schemas.openxmlformats.org/officeDocument/2006/relationships/image" Target="../media/image57.png"/><Relationship Id="rId26" Type="http://schemas.openxmlformats.org/officeDocument/2006/relationships/image" Target="../media/image65.png"/><Relationship Id="rId39" Type="http://schemas.openxmlformats.org/officeDocument/2006/relationships/image" Target="../media/image78.svg"/><Relationship Id="rId21" Type="http://schemas.openxmlformats.org/officeDocument/2006/relationships/image" Target="../media/image60.svg"/><Relationship Id="rId34" Type="http://schemas.openxmlformats.org/officeDocument/2006/relationships/image" Target="../media/image73.png"/><Relationship Id="rId42" Type="http://schemas.openxmlformats.org/officeDocument/2006/relationships/image" Target="../media/image81.png"/><Relationship Id="rId47" Type="http://schemas.openxmlformats.org/officeDocument/2006/relationships/image" Target="../media/image86.svg"/><Relationship Id="rId7" Type="http://schemas.openxmlformats.org/officeDocument/2006/relationships/image" Target="../media/image46.svg"/><Relationship Id="rId2" Type="http://schemas.openxmlformats.org/officeDocument/2006/relationships/image" Target="../media/image41.png"/><Relationship Id="rId16" Type="http://schemas.openxmlformats.org/officeDocument/2006/relationships/image" Target="../media/image55.png"/><Relationship Id="rId29" Type="http://schemas.openxmlformats.org/officeDocument/2006/relationships/image" Target="../media/image68.sv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24" Type="http://schemas.openxmlformats.org/officeDocument/2006/relationships/image" Target="../media/image63.png"/><Relationship Id="rId32" Type="http://schemas.openxmlformats.org/officeDocument/2006/relationships/image" Target="../media/image71.png"/><Relationship Id="rId37" Type="http://schemas.openxmlformats.org/officeDocument/2006/relationships/image" Target="../media/image76.svg"/><Relationship Id="rId40" Type="http://schemas.openxmlformats.org/officeDocument/2006/relationships/image" Target="../media/image79.png"/><Relationship Id="rId45" Type="http://schemas.openxmlformats.org/officeDocument/2006/relationships/image" Target="../media/image84.svg"/><Relationship Id="rId5" Type="http://schemas.openxmlformats.org/officeDocument/2006/relationships/image" Target="../media/image44.svg"/><Relationship Id="rId15" Type="http://schemas.openxmlformats.org/officeDocument/2006/relationships/image" Target="../media/image54.svg"/><Relationship Id="rId23" Type="http://schemas.openxmlformats.org/officeDocument/2006/relationships/image" Target="../media/image62.svg"/><Relationship Id="rId28" Type="http://schemas.openxmlformats.org/officeDocument/2006/relationships/image" Target="../media/image67.png"/><Relationship Id="rId36" Type="http://schemas.openxmlformats.org/officeDocument/2006/relationships/image" Target="../media/image75.png"/><Relationship Id="rId10" Type="http://schemas.openxmlformats.org/officeDocument/2006/relationships/image" Target="../media/image49.png"/><Relationship Id="rId19" Type="http://schemas.openxmlformats.org/officeDocument/2006/relationships/image" Target="../media/image58.svg"/><Relationship Id="rId31" Type="http://schemas.openxmlformats.org/officeDocument/2006/relationships/image" Target="../media/image70.svg"/><Relationship Id="rId44" Type="http://schemas.openxmlformats.org/officeDocument/2006/relationships/image" Target="../media/image83.pn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svg"/><Relationship Id="rId30" Type="http://schemas.openxmlformats.org/officeDocument/2006/relationships/image" Target="../media/image69.png"/><Relationship Id="rId35" Type="http://schemas.openxmlformats.org/officeDocument/2006/relationships/image" Target="../media/image74.svg"/><Relationship Id="rId43" Type="http://schemas.openxmlformats.org/officeDocument/2006/relationships/image" Target="../media/image82.svg"/><Relationship Id="rId8" Type="http://schemas.openxmlformats.org/officeDocument/2006/relationships/image" Target="../media/image47.png"/><Relationship Id="rId3" Type="http://schemas.openxmlformats.org/officeDocument/2006/relationships/image" Target="../media/image42.svg"/><Relationship Id="rId12" Type="http://schemas.openxmlformats.org/officeDocument/2006/relationships/image" Target="../media/image51.png"/><Relationship Id="rId17" Type="http://schemas.openxmlformats.org/officeDocument/2006/relationships/image" Target="../media/image56.svg"/><Relationship Id="rId25" Type="http://schemas.openxmlformats.org/officeDocument/2006/relationships/image" Target="../media/image64.svg"/><Relationship Id="rId33" Type="http://schemas.openxmlformats.org/officeDocument/2006/relationships/image" Target="../media/image72.svg"/><Relationship Id="rId38" Type="http://schemas.openxmlformats.org/officeDocument/2006/relationships/image" Target="../media/image77.png"/><Relationship Id="rId46" Type="http://schemas.openxmlformats.org/officeDocument/2006/relationships/image" Target="../media/image85.png"/><Relationship Id="rId20" Type="http://schemas.openxmlformats.org/officeDocument/2006/relationships/image" Target="../media/image59.png"/><Relationship Id="rId41" Type="http://schemas.openxmlformats.org/officeDocument/2006/relationships/image" Target="../media/image80.svg"/></Relationships>
</file>

<file path=ppt/slides/_rels/slide16.xml.rels><?xml version="1.0" encoding="UTF-8" standalone="yes"?>
<Relationships xmlns="http://schemas.openxmlformats.org/package/2006/relationships"><Relationship Id="rId13" Type="http://schemas.openxmlformats.org/officeDocument/2006/relationships/image" Target="../media/image98.svg"/><Relationship Id="rId18" Type="http://schemas.openxmlformats.org/officeDocument/2006/relationships/image" Target="../media/image103.png"/><Relationship Id="rId26" Type="http://schemas.openxmlformats.org/officeDocument/2006/relationships/image" Target="../media/image111.png"/><Relationship Id="rId39" Type="http://schemas.openxmlformats.org/officeDocument/2006/relationships/image" Target="../media/image124.svg"/><Relationship Id="rId21" Type="http://schemas.openxmlformats.org/officeDocument/2006/relationships/image" Target="../media/image106.svg"/><Relationship Id="rId34" Type="http://schemas.openxmlformats.org/officeDocument/2006/relationships/image" Target="../media/image119.png"/><Relationship Id="rId42" Type="http://schemas.openxmlformats.org/officeDocument/2006/relationships/image" Target="../media/image127.png"/><Relationship Id="rId7" Type="http://schemas.openxmlformats.org/officeDocument/2006/relationships/image" Target="../media/image92.svg"/><Relationship Id="rId2" Type="http://schemas.openxmlformats.org/officeDocument/2006/relationships/image" Target="../media/image87.png"/><Relationship Id="rId16" Type="http://schemas.openxmlformats.org/officeDocument/2006/relationships/image" Target="../media/image101.png"/><Relationship Id="rId29" Type="http://schemas.openxmlformats.org/officeDocument/2006/relationships/image" Target="../media/image114.sv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svg"/><Relationship Id="rId24" Type="http://schemas.openxmlformats.org/officeDocument/2006/relationships/image" Target="../media/image109.png"/><Relationship Id="rId32" Type="http://schemas.openxmlformats.org/officeDocument/2006/relationships/image" Target="../media/image117.png"/><Relationship Id="rId37" Type="http://schemas.openxmlformats.org/officeDocument/2006/relationships/image" Target="../media/image122.svg"/><Relationship Id="rId40" Type="http://schemas.openxmlformats.org/officeDocument/2006/relationships/image" Target="../media/image125.png"/><Relationship Id="rId45" Type="http://schemas.openxmlformats.org/officeDocument/2006/relationships/image" Target="../media/image130.svg"/><Relationship Id="rId5" Type="http://schemas.openxmlformats.org/officeDocument/2006/relationships/image" Target="../media/image90.svg"/><Relationship Id="rId15" Type="http://schemas.openxmlformats.org/officeDocument/2006/relationships/image" Target="../media/image100.svg"/><Relationship Id="rId23" Type="http://schemas.openxmlformats.org/officeDocument/2006/relationships/image" Target="../media/image108.svg"/><Relationship Id="rId28" Type="http://schemas.openxmlformats.org/officeDocument/2006/relationships/image" Target="../media/image113.png"/><Relationship Id="rId36" Type="http://schemas.openxmlformats.org/officeDocument/2006/relationships/image" Target="../media/image121.png"/><Relationship Id="rId10" Type="http://schemas.openxmlformats.org/officeDocument/2006/relationships/image" Target="../media/image95.png"/><Relationship Id="rId19" Type="http://schemas.openxmlformats.org/officeDocument/2006/relationships/image" Target="../media/image104.svg"/><Relationship Id="rId31" Type="http://schemas.openxmlformats.org/officeDocument/2006/relationships/image" Target="../media/image116.svg"/><Relationship Id="rId44" Type="http://schemas.openxmlformats.org/officeDocument/2006/relationships/image" Target="../media/image129.png"/><Relationship Id="rId4" Type="http://schemas.openxmlformats.org/officeDocument/2006/relationships/image" Target="../media/image89.png"/><Relationship Id="rId9" Type="http://schemas.openxmlformats.org/officeDocument/2006/relationships/image" Target="../media/image94.svg"/><Relationship Id="rId14" Type="http://schemas.openxmlformats.org/officeDocument/2006/relationships/image" Target="../media/image99.png"/><Relationship Id="rId22" Type="http://schemas.openxmlformats.org/officeDocument/2006/relationships/image" Target="../media/image107.png"/><Relationship Id="rId27" Type="http://schemas.openxmlformats.org/officeDocument/2006/relationships/image" Target="../media/image112.svg"/><Relationship Id="rId30" Type="http://schemas.openxmlformats.org/officeDocument/2006/relationships/image" Target="../media/image115.png"/><Relationship Id="rId35" Type="http://schemas.openxmlformats.org/officeDocument/2006/relationships/image" Target="../media/image120.svg"/><Relationship Id="rId43" Type="http://schemas.openxmlformats.org/officeDocument/2006/relationships/image" Target="../media/image128.svg"/><Relationship Id="rId8" Type="http://schemas.openxmlformats.org/officeDocument/2006/relationships/image" Target="../media/image93.png"/><Relationship Id="rId3" Type="http://schemas.openxmlformats.org/officeDocument/2006/relationships/image" Target="../media/image88.svg"/><Relationship Id="rId12" Type="http://schemas.openxmlformats.org/officeDocument/2006/relationships/image" Target="../media/image97.png"/><Relationship Id="rId17" Type="http://schemas.openxmlformats.org/officeDocument/2006/relationships/image" Target="../media/image102.svg"/><Relationship Id="rId25" Type="http://schemas.openxmlformats.org/officeDocument/2006/relationships/image" Target="../media/image110.svg"/><Relationship Id="rId33" Type="http://schemas.openxmlformats.org/officeDocument/2006/relationships/image" Target="../media/image118.svg"/><Relationship Id="rId38" Type="http://schemas.openxmlformats.org/officeDocument/2006/relationships/image" Target="../media/image123.png"/><Relationship Id="rId20" Type="http://schemas.openxmlformats.org/officeDocument/2006/relationships/image" Target="../media/image105.png"/><Relationship Id="rId41" Type="http://schemas.openxmlformats.org/officeDocument/2006/relationships/image" Target="../media/image126.svg"/></Relationships>
</file>

<file path=ppt/slides/_rels/slide17.xml.rels><?xml version="1.0" encoding="UTF-8" standalone="yes"?>
<Relationships xmlns="http://schemas.openxmlformats.org/package/2006/relationships"><Relationship Id="rId13" Type="http://schemas.openxmlformats.org/officeDocument/2006/relationships/image" Target="../media/image142.svg"/><Relationship Id="rId18" Type="http://schemas.openxmlformats.org/officeDocument/2006/relationships/image" Target="../media/image147.png"/><Relationship Id="rId26" Type="http://schemas.openxmlformats.org/officeDocument/2006/relationships/image" Target="../media/image155.png"/><Relationship Id="rId39" Type="http://schemas.openxmlformats.org/officeDocument/2006/relationships/image" Target="../media/image168.svg"/><Relationship Id="rId21" Type="http://schemas.openxmlformats.org/officeDocument/2006/relationships/image" Target="../media/image150.svg"/><Relationship Id="rId34" Type="http://schemas.openxmlformats.org/officeDocument/2006/relationships/image" Target="../media/image163.png"/><Relationship Id="rId42" Type="http://schemas.openxmlformats.org/officeDocument/2006/relationships/image" Target="../media/image171.png"/><Relationship Id="rId47" Type="http://schemas.openxmlformats.org/officeDocument/2006/relationships/image" Target="../media/image176.svg"/><Relationship Id="rId7" Type="http://schemas.openxmlformats.org/officeDocument/2006/relationships/image" Target="../media/image136.svg"/><Relationship Id="rId2" Type="http://schemas.openxmlformats.org/officeDocument/2006/relationships/image" Target="../media/image131.png"/><Relationship Id="rId16" Type="http://schemas.openxmlformats.org/officeDocument/2006/relationships/image" Target="../media/image145.png"/><Relationship Id="rId29" Type="http://schemas.openxmlformats.org/officeDocument/2006/relationships/image" Target="../media/image158.svg"/><Relationship Id="rId1" Type="http://schemas.openxmlformats.org/officeDocument/2006/relationships/slideLayout" Target="../slideLayouts/slideLayout7.xml"/><Relationship Id="rId6" Type="http://schemas.openxmlformats.org/officeDocument/2006/relationships/image" Target="../media/image135.png"/><Relationship Id="rId11" Type="http://schemas.openxmlformats.org/officeDocument/2006/relationships/image" Target="../media/image140.svg"/><Relationship Id="rId24" Type="http://schemas.openxmlformats.org/officeDocument/2006/relationships/image" Target="../media/image153.png"/><Relationship Id="rId32" Type="http://schemas.openxmlformats.org/officeDocument/2006/relationships/image" Target="../media/image161.png"/><Relationship Id="rId37" Type="http://schemas.openxmlformats.org/officeDocument/2006/relationships/image" Target="../media/image166.svg"/><Relationship Id="rId40" Type="http://schemas.openxmlformats.org/officeDocument/2006/relationships/image" Target="../media/image169.png"/><Relationship Id="rId45" Type="http://schemas.openxmlformats.org/officeDocument/2006/relationships/image" Target="../media/image174.svg"/><Relationship Id="rId5" Type="http://schemas.openxmlformats.org/officeDocument/2006/relationships/image" Target="../media/image134.svg"/><Relationship Id="rId15" Type="http://schemas.openxmlformats.org/officeDocument/2006/relationships/image" Target="../media/image144.svg"/><Relationship Id="rId23" Type="http://schemas.openxmlformats.org/officeDocument/2006/relationships/image" Target="../media/image152.svg"/><Relationship Id="rId28" Type="http://schemas.openxmlformats.org/officeDocument/2006/relationships/image" Target="../media/image157.png"/><Relationship Id="rId36" Type="http://schemas.openxmlformats.org/officeDocument/2006/relationships/image" Target="../media/image165.png"/><Relationship Id="rId10" Type="http://schemas.openxmlformats.org/officeDocument/2006/relationships/image" Target="../media/image139.png"/><Relationship Id="rId19" Type="http://schemas.openxmlformats.org/officeDocument/2006/relationships/image" Target="../media/image148.svg"/><Relationship Id="rId31" Type="http://schemas.openxmlformats.org/officeDocument/2006/relationships/image" Target="../media/image160.svg"/><Relationship Id="rId44" Type="http://schemas.openxmlformats.org/officeDocument/2006/relationships/image" Target="../media/image173.png"/><Relationship Id="rId4" Type="http://schemas.openxmlformats.org/officeDocument/2006/relationships/image" Target="../media/image133.png"/><Relationship Id="rId9" Type="http://schemas.openxmlformats.org/officeDocument/2006/relationships/image" Target="../media/image138.svg"/><Relationship Id="rId14" Type="http://schemas.openxmlformats.org/officeDocument/2006/relationships/image" Target="../media/image143.png"/><Relationship Id="rId22" Type="http://schemas.openxmlformats.org/officeDocument/2006/relationships/image" Target="../media/image151.png"/><Relationship Id="rId27" Type="http://schemas.openxmlformats.org/officeDocument/2006/relationships/image" Target="../media/image156.svg"/><Relationship Id="rId30" Type="http://schemas.openxmlformats.org/officeDocument/2006/relationships/image" Target="../media/image159.png"/><Relationship Id="rId35" Type="http://schemas.openxmlformats.org/officeDocument/2006/relationships/image" Target="../media/image164.svg"/><Relationship Id="rId43" Type="http://schemas.openxmlformats.org/officeDocument/2006/relationships/image" Target="../media/image172.svg"/><Relationship Id="rId8" Type="http://schemas.openxmlformats.org/officeDocument/2006/relationships/image" Target="../media/image137.png"/><Relationship Id="rId3" Type="http://schemas.openxmlformats.org/officeDocument/2006/relationships/image" Target="../media/image132.svg"/><Relationship Id="rId12" Type="http://schemas.openxmlformats.org/officeDocument/2006/relationships/image" Target="../media/image141.png"/><Relationship Id="rId17" Type="http://schemas.openxmlformats.org/officeDocument/2006/relationships/image" Target="../media/image146.svg"/><Relationship Id="rId25" Type="http://schemas.openxmlformats.org/officeDocument/2006/relationships/image" Target="../media/image154.svg"/><Relationship Id="rId33" Type="http://schemas.openxmlformats.org/officeDocument/2006/relationships/image" Target="../media/image162.svg"/><Relationship Id="rId38" Type="http://schemas.openxmlformats.org/officeDocument/2006/relationships/image" Target="../media/image167.png"/><Relationship Id="rId46" Type="http://schemas.openxmlformats.org/officeDocument/2006/relationships/image" Target="../media/image175.png"/><Relationship Id="rId20" Type="http://schemas.openxmlformats.org/officeDocument/2006/relationships/image" Target="../media/image149.png"/><Relationship Id="rId41" Type="http://schemas.openxmlformats.org/officeDocument/2006/relationships/image" Target="../media/image170.svg"/></Relationships>
</file>

<file path=ppt/slides/_rels/slide18.xml.rels><?xml version="1.0" encoding="UTF-8" standalone="yes"?>
<Relationships xmlns="http://schemas.openxmlformats.org/package/2006/relationships"><Relationship Id="rId8" Type="http://schemas.openxmlformats.org/officeDocument/2006/relationships/image" Target="../media/image183.png"/><Relationship Id="rId13" Type="http://schemas.openxmlformats.org/officeDocument/2006/relationships/image" Target="../media/image188.svg"/><Relationship Id="rId18" Type="http://schemas.openxmlformats.org/officeDocument/2006/relationships/image" Target="../media/image193.png"/><Relationship Id="rId3" Type="http://schemas.openxmlformats.org/officeDocument/2006/relationships/image" Target="../media/image178.svg"/><Relationship Id="rId21" Type="http://schemas.openxmlformats.org/officeDocument/2006/relationships/image" Target="../media/image196.svg"/><Relationship Id="rId7" Type="http://schemas.openxmlformats.org/officeDocument/2006/relationships/image" Target="../media/image182.svg"/><Relationship Id="rId12" Type="http://schemas.openxmlformats.org/officeDocument/2006/relationships/image" Target="../media/image187.png"/><Relationship Id="rId17" Type="http://schemas.openxmlformats.org/officeDocument/2006/relationships/image" Target="../media/image192.svg"/><Relationship Id="rId2" Type="http://schemas.openxmlformats.org/officeDocument/2006/relationships/image" Target="../media/image177.png"/><Relationship Id="rId16" Type="http://schemas.openxmlformats.org/officeDocument/2006/relationships/image" Target="../media/image191.png"/><Relationship Id="rId20" Type="http://schemas.openxmlformats.org/officeDocument/2006/relationships/image" Target="../media/image195.png"/><Relationship Id="rId1" Type="http://schemas.openxmlformats.org/officeDocument/2006/relationships/slideLayout" Target="../slideLayouts/slideLayout7.xml"/><Relationship Id="rId6" Type="http://schemas.openxmlformats.org/officeDocument/2006/relationships/image" Target="../media/image181.png"/><Relationship Id="rId11" Type="http://schemas.openxmlformats.org/officeDocument/2006/relationships/image" Target="../media/image186.svg"/><Relationship Id="rId5" Type="http://schemas.openxmlformats.org/officeDocument/2006/relationships/image" Target="../media/image180.svg"/><Relationship Id="rId15" Type="http://schemas.openxmlformats.org/officeDocument/2006/relationships/image" Target="../media/image190.svg"/><Relationship Id="rId23" Type="http://schemas.openxmlformats.org/officeDocument/2006/relationships/image" Target="../media/image198.svg"/><Relationship Id="rId10" Type="http://schemas.openxmlformats.org/officeDocument/2006/relationships/image" Target="../media/image185.png"/><Relationship Id="rId19" Type="http://schemas.openxmlformats.org/officeDocument/2006/relationships/image" Target="../media/image194.svg"/><Relationship Id="rId4" Type="http://schemas.openxmlformats.org/officeDocument/2006/relationships/image" Target="../media/image179.png"/><Relationship Id="rId9" Type="http://schemas.openxmlformats.org/officeDocument/2006/relationships/image" Target="../media/image184.svg"/><Relationship Id="rId14" Type="http://schemas.openxmlformats.org/officeDocument/2006/relationships/image" Target="../media/image189.png"/><Relationship Id="rId22" Type="http://schemas.openxmlformats.org/officeDocument/2006/relationships/image" Target="../media/image19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c.movielab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ovielabs.com/prodtech/vlmc/ML_Visual_Language_Overview_v1.1.pdf" TargetMode="External"/><Relationship Id="rId2" Type="http://schemas.openxmlformats.org/officeDocument/2006/relationships/hyperlink" Target="https://movielabs.com/production-specs/visual-language-for-media-creatio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hyperlink" Target="https://mc.movielabs.com/vm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29">
            <a:extLst>
              <a:ext uri="{FF2B5EF4-FFF2-40B4-BE49-F238E27FC236}">
                <a16:creationId xmlns:a16="http://schemas.microsoft.com/office/drawing/2014/main" id="{2418EA9F-F908-535E-DD42-01DE57CDAAA7}"/>
              </a:ext>
            </a:extLst>
          </p:cNvPr>
          <p:cNvSpPr txBox="1">
            <a:spLocks/>
          </p:cNvSpPr>
          <p:nvPr/>
        </p:nvSpPr>
        <p:spPr>
          <a:xfrm>
            <a:off x="2081048" y="4466968"/>
            <a:ext cx="8560771" cy="1248269"/>
          </a:xfrm>
          <a:prstGeom prst="rect">
            <a:avLst/>
          </a:prstGeom>
          <a:effectLst/>
        </p:spPr>
        <p:txBody>
          <a:bodyPr/>
          <a:lstStyle>
            <a:lvl1pPr algn="l" defTabSz="914318" rtl="0" eaLnBrk="1" latinLnBrk="0" hangingPunct="1">
              <a:lnSpc>
                <a:spcPct val="80000"/>
              </a:lnSpc>
              <a:spcBef>
                <a:spcPct val="0"/>
              </a:spcBef>
              <a:buNone/>
              <a:defRPr sz="3600" b="1" i="0" kern="1200" spc="-100" baseline="0">
                <a:solidFill>
                  <a:schemeClr val="tx1"/>
                </a:solidFill>
                <a:latin typeface="+mj-lt"/>
                <a:ea typeface="Montserrat" charset="0"/>
                <a:cs typeface="Montserrat" charset="0"/>
              </a:defRPr>
            </a:lvl1pPr>
          </a:lstStyle>
          <a:p>
            <a:pPr algn="ctr"/>
            <a:r>
              <a:rPr lang="en-US" sz="4800" spc="0" dirty="0">
                <a:solidFill>
                  <a:srgbClr val="181A2B"/>
                </a:solidFill>
                <a:latin typeface="DIN 2014 Bold" panose="020B0504020202020204" pitchFamily="34" charset="77"/>
                <a:ea typeface="DIN 2014 Bold" panose="020B0504020202020204" pitchFamily="34" charset="77"/>
                <a:cs typeface="Aharoni" pitchFamily="2" charset="-79"/>
              </a:rPr>
              <a:t>MovieLabs Visual Language for Media Creation in Power Point</a:t>
            </a:r>
          </a:p>
        </p:txBody>
      </p:sp>
      <p:sp>
        <p:nvSpPr>
          <p:cNvPr id="3" name="TextBox 2">
            <a:extLst>
              <a:ext uri="{FF2B5EF4-FFF2-40B4-BE49-F238E27FC236}">
                <a16:creationId xmlns:a16="http://schemas.microsoft.com/office/drawing/2014/main" id="{4637A450-7C84-651C-028C-A130A6334E59}"/>
              </a:ext>
            </a:extLst>
          </p:cNvPr>
          <p:cNvSpPr txBox="1"/>
          <p:nvPr/>
        </p:nvSpPr>
        <p:spPr>
          <a:xfrm>
            <a:off x="4359904" y="5715237"/>
            <a:ext cx="3472205" cy="391958"/>
          </a:xfrm>
          <a:prstGeom prst="rect">
            <a:avLst/>
          </a:prstGeom>
          <a:noFill/>
        </p:spPr>
        <p:txBody>
          <a:bodyPr wrap="none" lIns="0" tIns="36000" rIns="216000" bIns="36000" rtlCol="0">
            <a:spAutoFit/>
          </a:bodyPr>
          <a:lstStyle/>
          <a:p>
            <a:pPr algn="ctr">
              <a:lnSpc>
                <a:spcPct val="130000"/>
              </a:lnSpc>
              <a:spcBef>
                <a:spcPts val="1000"/>
              </a:spcBef>
            </a:pPr>
            <a:r>
              <a:rPr lang="en-US" dirty="0">
                <a:solidFill>
                  <a:srgbClr val="56616C"/>
                </a:solidFill>
                <a:latin typeface="Lato" panose="020F0502020204030203" pitchFamily="34" charset="77"/>
                <a:cs typeface="Aharoni" pitchFamily="2" charset="-79"/>
              </a:rPr>
              <a:t>Version 1.1.1 – December 2022</a:t>
            </a:r>
          </a:p>
        </p:txBody>
      </p:sp>
      <p:pic>
        <p:nvPicPr>
          <p:cNvPr id="4" name="Picture 3" descr="Icon&#10;&#10;Description automatically generated with medium confidence">
            <a:extLst>
              <a:ext uri="{FF2B5EF4-FFF2-40B4-BE49-F238E27FC236}">
                <a16:creationId xmlns:a16="http://schemas.microsoft.com/office/drawing/2014/main" id="{1D13DFAC-8CE8-8B4A-1BF0-F56704CB7A7A}"/>
              </a:ext>
            </a:extLst>
          </p:cNvPr>
          <p:cNvPicPr>
            <a:picLocks noChangeAspect="1"/>
          </p:cNvPicPr>
          <p:nvPr/>
        </p:nvPicPr>
        <p:blipFill>
          <a:blip r:embed="rId3"/>
          <a:stretch>
            <a:fillRect/>
          </a:stretch>
        </p:blipFill>
        <p:spPr>
          <a:xfrm>
            <a:off x="2895600" y="1090869"/>
            <a:ext cx="6400800" cy="2600326"/>
          </a:xfrm>
          <a:prstGeom prst="rect">
            <a:avLst/>
          </a:prstGeom>
        </p:spPr>
      </p:pic>
    </p:spTree>
    <p:extLst>
      <p:ext uri="{BB962C8B-B14F-4D97-AF65-F5344CB8AC3E}">
        <p14:creationId xmlns:p14="http://schemas.microsoft.com/office/powerpoint/2010/main" val="411264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AB12-7F42-5080-58E0-E59A7B662E33}"/>
              </a:ext>
            </a:extLst>
          </p:cNvPr>
          <p:cNvSpPr>
            <a:spLocks noGrp="1"/>
          </p:cNvSpPr>
          <p:nvPr>
            <p:ph type="title"/>
          </p:nvPr>
        </p:nvSpPr>
        <p:spPr/>
        <p:txBody>
          <a:bodyPr/>
          <a:lstStyle/>
          <a:p>
            <a:r>
              <a:rPr lang="en-US" dirty="0"/>
              <a:t>Main Shapes</a:t>
            </a:r>
            <a:endParaRPr lang="en-CA" dirty="0"/>
          </a:p>
        </p:txBody>
      </p:sp>
      <p:sp>
        <p:nvSpPr>
          <p:cNvPr id="3" name="Content Placeholder 2">
            <a:extLst>
              <a:ext uri="{FF2B5EF4-FFF2-40B4-BE49-F238E27FC236}">
                <a16:creationId xmlns:a16="http://schemas.microsoft.com/office/drawing/2014/main" id="{BF3EB1A7-1B96-3B4E-522E-17FBAFCFF4FC}"/>
              </a:ext>
            </a:extLst>
          </p:cNvPr>
          <p:cNvSpPr>
            <a:spLocks noGrp="1"/>
          </p:cNvSpPr>
          <p:nvPr>
            <p:ph sz="half" idx="1"/>
          </p:nvPr>
        </p:nvSpPr>
        <p:spPr/>
        <p:txBody>
          <a:bodyPr>
            <a:normAutofit fontScale="77500" lnSpcReduction="20000"/>
          </a:bodyPr>
          <a:lstStyle/>
          <a:p>
            <a:r>
              <a:rPr lang="en-US" sz="2000" b="1" dirty="0">
                <a:latin typeface="Lato" panose="020F0502020204030203" pitchFamily="34" charset="77"/>
              </a:rPr>
              <a:t>Context</a:t>
            </a:r>
            <a:r>
              <a:rPr lang="en-US" sz="2000" dirty="0">
                <a:latin typeface="Lato" panose="020F0502020204030203" pitchFamily="34" charset="77"/>
              </a:rPr>
              <a:t>: Informs scope within the construction process of a Creative Work.</a:t>
            </a:r>
          </a:p>
          <a:p>
            <a:endParaRPr lang="en-US" sz="2000" dirty="0">
              <a:latin typeface="Lato" panose="020F0502020204030203" pitchFamily="34" charset="77"/>
            </a:endParaRPr>
          </a:p>
          <a:p>
            <a:r>
              <a:rPr lang="en-US" sz="2000" b="1" dirty="0">
                <a:latin typeface="Lato" panose="020F0502020204030203" pitchFamily="34" charset="77"/>
              </a:rPr>
              <a:t>Asset</a:t>
            </a:r>
            <a:r>
              <a:rPr lang="en-US" sz="2000" dirty="0">
                <a:latin typeface="Lato" panose="020F0502020204030203" pitchFamily="34" charset="77"/>
              </a:rPr>
              <a:t>: A physical or digital object or collection of objects specific to the creation of the Creative Work. </a:t>
            </a:r>
          </a:p>
          <a:p>
            <a:endParaRPr lang="en-US" sz="2000" dirty="0">
              <a:latin typeface="Lato" panose="020F0502020204030203" pitchFamily="34" charset="77"/>
            </a:endParaRPr>
          </a:p>
          <a:p>
            <a:r>
              <a:rPr lang="en-US" sz="2000" b="1" dirty="0">
                <a:latin typeface="Lato" panose="020F0502020204030203" pitchFamily="34" charset="77"/>
              </a:rPr>
              <a:t>Participant</a:t>
            </a:r>
            <a:r>
              <a:rPr lang="en-US" sz="2000" dirty="0">
                <a:latin typeface="Lato" panose="020F0502020204030203" pitchFamily="34" charset="77"/>
              </a:rPr>
              <a:t>: The people, organizations, or services that are responsible for the production of the Creative Work.</a:t>
            </a:r>
          </a:p>
          <a:p>
            <a:endParaRPr lang="en-US" sz="2000" dirty="0">
              <a:latin typeface="Lato" panose="020F0502020204030203" pitchFamily="34" charset="77"/>
            </a:endParaRPr>
          </a:p>
          <a:p>
            <a:r>
              <a:rPr lang="en-US" sz="2000" b="1" dirty="0">
                <a:latin typeface="Lato" panose="020F0502020204030203" pitchFamily="34" charset="77"/>
              </a:rPr>
              <a:t>Task</a:t>
            </a:r>
            <a:r>
              <a:rPr lang="en-US" sz="2000" dirty="0">
                <a:latin typeface="Lato" panose="020F0502020204030203" pitchFamily="34" charset="77"/>
              </a:rPr>
              <a:t>: A piece of work to be done and completed as a step in the production process.</a:t>
            </a:r>
          </a:p>
          <a:p>
            <a:endParaRPr lang="en-US" sz="2000" dirty="0">
              <a:latin typeface="Lato" panose="020F0502020204030203" pitchFamily="34" charset="77"/>
            </a:endParaRPr>
          </a:p>
          <a:p>
            <a:r>
              <a:rPr lang="en-US" sz="2000" b="1" dirty="0">
                <a:latin typeface="Lato" panose="020F0502020204030203" pitchFamily="34" charset="77"/>
              </a:rPr>
              <a:t>Infrastructure</a:t>
            </a:r>
            <a:r>
              <a:rPr lang="en-US" sz="2000" dirty="0">
                <a:latin typeface="Lato" panose="020F0502020204030203" pitchFamily="34" charset="77"/>
              </a:rPr>
              <a:t>: The underlying systems and framework required for the production of the Creative Work; it is generally not specific to a particular Creative Work.</a:t>
            </a:r>
            <a:endParaRPr lang="en-CA" sz="2000" dirty="0">
              <a:latin typeface="Lato" panose="020F0502020204030203" pitchFamily="34" charset="77"/>
            </a:endParaRPr>
          </a:p>
        </p:txBody>
      </p:sp>
      <p:pic>
        <p:nvPicPr>
          <p:cNvPr id="6" name="Content Placeholder 5">
            <a:extLst>
              <a:ext uri="{FF2B5EF4-FFF2-40B4-BE49-F238E27FC236}">
                <a16:creationId xmlns:a16="http://schemas.microsoft.com/office/drawing/2014/main" id="{E777FEF1-BCE8-DE38-565D-155379A3461E}"/>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9407382" y="1714698"/>
            <a:ext cx="1019536" cy="1019536"/>
          </a:xfrm>
        </p:spPr>
      </p:pic>
      <p:pic>
        <p:nvPicPr>
          <p:cNvPr id="8" name="Graphic 7">
            <a:extLst>
              <a:ext uri="{FF2B5EF4-FFF2-40B4-BE49-F238E27FC236}">
                <a16:creationId xmlns:a16="http://schemas.microsoft.com/office/drawing/2014/main" id="{55C46B9B-E1DB-E6B7-9B8D-833DCC908E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45650" y="181337"/>
            <a:ext cx="1143001" cy="1143001"/>
          </a:xfrm>
          <a:prstGeom prst="rect">
            <a:avLst/>
          </a:prstGeom>
        </p:spPr>
      </p:pic>
      <p:pic>
        <p:nvPicPr>
          <p:cNvPr id="10" name="Graphic 9">
            <a:extLst>
              <a:ext uri="{FF2B5EF4-FFF2-40B4-BE49-F238E27FC236}">
                <a16:creationId xmlns:a16="http://schemas.microsoft.com/office/drawing/2014/main" id="{BCB0B186-4517-EB39-C879-A0D60F339F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07382" y="5723236"/>
            <a:ext cx="1359695" cy="769639"/>
          </a:xfrm>
          <a:prstGeom prst="rect">
            <a:avLst/>
          </a:prstGeom>
        </p:spPr>
      </p:pic>
      <p:pic>
        <p:nvPicPr>
          <p:cNvPr id="12" name="Graphic 11">
            <a:extLst>
              <a:ext uri="{FF2B5EF4-FFF2-40B4-BE49-F238E27FC236}">
                <a16:creationId xmlns:a16="http://schemas.microsoft.com/office/drawing/2014/main" id="{067BDEB1-4978-C4CB-2F17-3418B0ED90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17108" y="3124594"/>
            <a:ext cx="1071543" cy="991177"/>
          </a:xfrm>
          <a:prstGeom prst="rect">
            <a:avLst/>
          </a:prstGeom>
        </p:spPr>
      </p:pic>
      <p:pic>
        <p:nvPicPr>
          <p:cNvPr id="14" name="Graphic 13">
            <a:extLst>
              <a:ext uri="{FF2B5EF4-FFF2-40B4-BE49-F238E27FC236}">
                <a16:creationId xmlns:a16="http://schemas.microsoft.com/office/drawing/2014/main" id="{9E08168B-D0D7-83D5-5A9C-AC4B4D8CDF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17108" y="4506131"/>
            <a:ext cx="1164431" cy="826746"/>
          </a:xfrm>
          <a:prstGeom prst="rect">
            <a:avLst/>
          </a:prstGeom>
        </p:spPr>
      </p:pic>
      <p:sp>
        <p:nvSpPr>
          <p:cNvPr id="17" name="TextBox 16">
            <a:extLst>
              <a:ext uri="{FF2B5EF4-FFF2-40B4-BE49-F238E27FC236}">
                <a16:creationId xmlns:a16="http://schemas.microsoft.com/office/drawing/2014/main" id="{49507F47-CCA2-4226-1073-7B4AF08632BD}"/>
              </a:ext>
            </a:extLst>
          </p:cNvPr>
          <p:cNvSpPr txBox="1"/>
          <p:nvPr/>
        </p:nvSpPr>
        <p:spPr>
          <a:xfrm>
            <a:off x="8152642" y="597898"/>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context</a:t>
            </a:r>
          </a:p>
        </p:txBody>
      </p:sp>
      <p:sp>
        <p:nvSpPr>
          <p:cNvPr id="18" name="TextBox 17">
            <a:extLst>
              <a:ext uri="{FF2B5EF4-FFF2-40B4-BE49-F238E27FC236}">
                <a16:creationId xmlns:a16="http://schemas.microsoft.com/office/drawing/2014/main" id="{72853829-B28A-A74A-9A21-A73C57469D73}"/>
              </a:ext>
            </a:extLst>
          </p:cNvPr>
          <p:cNvSpPr txBox="1"/>
          <p:nvPr/>
        </p:nvSpPr>
        <p:spPr>
          <a:xfrm>
            <a:off x="8152642" y="1923461"/>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assets</a:t>
            </a:r>
          </a:p>
        </p:txBody>
      </p:sp>
      <p:sp>
        <p:nvSpPr>
          <p:cNvPr id="19" name="TextBox 18">
            <a:extLst>
              <a:ext uri="{FF2B5EF4-FFF2-40B4-BE49-F238E27FC236}">
                <a16:creationId xmlns:a16="http://schemas.microsoft.com/office/drawing/2014/main" id="{2E62C5C7-CD5D-1A53-E6AB-BA340F6A3E06}"/>
              </a:ext>
            </a:extLst>
          </p:cNvPr>
          <p:cNvSpPr txBox="1"/>
          <p:nvPr/>
        </p:nvSpPr>
        <p:spPr>
          <a:xfrm>
            <a:off x="8136003" y="3231130"/>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participants</a:t>
            </a:r>
          </a:p>
        </p:txBody>
      </p:sp>
      <p:sp>
        <p:nvSpPr>
          <p:cNvPr id="20" name="TextBox 19">
            <a:extLst>
              <a:ext uri="{FF2B5EF4-FFF2-40B4-BE49-F238E27FC236}">
                <a16:creationId xmlns:a16="http://schemas.microsoft.com/office/drawing/2014/main" id="{F685741C-CBEB-C288-6893-D1B9F636B753}"/>
              </a:ext>
            </a:extLst>
          </p:cNvPr>
          <p:cNvSpPr txBox="1"/>
          <p:nvPr/>
        </p:nvSpPr>
        <p:spPr>
          <a:xfrm>
            <a:off x="8152642" y="4775227"/>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tasks</a:t>
            </a:r>
          </a:p>
        </p:txBody>
      </p:sp>
      <p:sp>
        <p:nvSpPr>
          <p:cNvPr id="21" name="TextBox 20">
            <a:extLst>
              <a:ext uri="{FF2B5EF4-FFF2-40B4-BE49-F238E27FC236}">
                <a16:creationId xmlns:a16="http://schemas.microsoft.com/office/drawing/2014/main" id="{A702092E-6F86-0A3E-DED9-F53EFBB9AB50}"/>
              </a:ext>
            </a:extLst>
          </p:cNvPr>
          <p:cNvSpPr txBox="1"/>
          <p:nvPr/>
        </p:nvSpPr>
        <p:spPr>
          <a:xfrm>
            <a:off x="8152642" y="5984702"/>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infrastructure</a:t>
            </a:r>
          </a:p>
        </p:txBody>
      </p:sp>
    </p:spTree>
    <p:extLst>
      <p:ext uri="{BB962C8B-B14F-4D97-AF65-F5344CB8AC3E}">
        <p14:creationId xmlns:p14="http://schemas.microsoft.com/office/powerpoint/2010/main" val="221340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AB12-7F42-5080-58E0-E59A7B662E33}"/>
              </a:ext>
            </a:extLst>
          </p:cNvPr>
          <p:cNvSpPr>
            <a:spLocks noGrp="1"/>
          </p:cNvSpPr>
          <p:nvPr>
            <p:ph type="title"/>
          </p:nvPr>
        </p:nvSpPr>
        <p:spPr/>
        <p:txBody>
          <a:bodyPr/>
          <a:lstStyle/>
          <a:p>
            <a:r>
              <a:rPr lang="en-US" dirty="0"/>
              <a:t>Supporting Shapes</a:t>
            </a:r>
            <a:endParaRPr lang="en-CA" dirty="0"/>
          </a:p>
        </p:txBody>
      </p:sp>
      <p:pic>
        <p:nvPicPr>
          <p:cNvPr id="16" name="Graphic 15">
            <a:extLst>
              <a:ext uri="{FF2B5EF4-FFF2-40B4-BE49-F238E27FC236}">
                <a16:creationId xmlns:a16="http://schemas.microsoft.com/office/drawing/2014/main" id="{4F942709-CC9D-B223-C6A5-950CA2B19E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869" y="3815349"/>
            <a:ext cx="1102927" cy="583045"/>
          </a:xfrm>
          <a:prstGeom prst="rect">
            <a:avLst/>
          </a:prstGeom>
        </p:spPr>
      </p:pic>
      <p:sp>
        <p:nvSpPr>
          <p:cNvPr id="17" name="TextBox 16">
            <a:extLst>
              <a:ext uri="{FF2B5EF4-FFF2-40B4-BE49-F238E27FC236}">
                <a16:creationId xmlns:a16="http://schemas.microsoft.com/office/drawing/2014/main" id="{49507F47-CCA2-4226-1073-7B4AF08632BD}"/>
              </a:ext>
            </a:extLst>
          </p:cNvPr>
          <p:cNvSpPr txBox="1"/>
          <p:nvPr/>
        </p:nvSpPr>
        <p:spPr>
          <a:xfrm>
            <a:off x="4668241" y="2808807"/>
            <a:ext cx="1371605" cy="246221"/>
          </a:xfrm>
          <a:prstGeom prst="rect">
            <a:avLst/>
          </a:prstGeom>
          <a:noFill/>
        </p:spPr>
        <p:txBody>
          <a:bodyPr wrap="square" rtlCol="0">
            <a:spAutoFit/>
          </a:bodyPr>
          <a:lstStyle/>
          <a:p>
            <a:pPr algn="ctr"/>
            <a:r>
              <a:rPr lang="en-US" sz="1000" dirty="0" err="1">
                <a:latin typeface="Lato" panose="020F0502020204030203" pitchFamily="34" charset="77"/>
                <a:ea typeface="DIN 2014 Demi" panose="020B0504020202020204" pitchFamily="34" charset="77"/>
              </a:rPr>
              <a:t>N_context</a:t>
            </a:r>
            <a:endParaRPr lang="en-US" sz="1000" dirty="0">
              <a:latin typeface="Lato" panose="020F0502020204030203" pitchFamily="34" charset="77"/>
              <a:ea typeface="DIN 2014 Demi" panose="020B0504020202020204" pitchFamily="34" charset="77"/>
            </a:endParaRPr>
          </a:p>
        </p:txBody>
      </p:sp>
      <p:sp>
        <p:nvSpPr>
          <p:cNvPr id="18" name="TextBox 17">
            <a:extLst>
              <a:ext uri="{FF2B5EF4-FFF2-40B4-BE49-F238E27FC236}">
                <a16:creationId xmlns:a16="http://schemas.microsoft.com/office/drawing/2014/main" id="{72853829-B28A-A74A-9A21-A73C57469D73}"/>
              </a:ext>
            </a:extLst>
          </p:cNvPr>
          <p:cNvSpPr txBox="1"/>
          <p:nvPr/>
        </p:nvSpPr>
        <p:spPr>
          <a:xfrm>
            <a:off x="6369350" y="2800700"/>
            <a:ext cx="1371605" cy="246221"/>
          </a:xfrm>
          <a:prstGeom prst="rect">
            <a:avLst/>
          </a:prstGeom>
          <a:noFill/>
        </p:spPr>
        <p:txBody>
          <a:bodyPr wrap="square" rtlCol="0">
            <a:spAutoFit/>
          </a:bodyPr>
          <a:lstStyle/>
          <a:p>
            <a:pPr algn="ctr"/>
            <a:r>
              <a:rPr lang="en-US" sz="1000" dirty="0" err="1">
                <a:latin typeface="Lato" panose="020F0502020204030203" pitchFamily="34" charset="77"/>
                <a:ea typeface="DIN 2014 Demi" panose="020B0504020202020204" pitchFamily="34" charset="77"/>
              </a:rPr>
              <a:t>N_assets</a:t>
            </a:r>
            <a:endParaRPr lang="en-US" sz="1000" dirty="0">
              <a:latin typeface="Lato" panose="020F0502020204030203" pitchFamily="34" charset="77"/>
              <a:ea typeface="DIN 2014 Demi" panose="020B0504020202020204" pitchFamily="34" charset="77"/>
            </a:endParaRPr>
          </a:p>
        </p:txBody>
      </p:sp>
      <p:sp>
        <p:nvSpPr>
          <p:cNvPr id="19" name="TextBox 18">
            <a:extLst>
              <a:ext uri="{FF2B5EF4-FFF2-40B4-BE49-F238E27FC236}">
                <a16:creationId xmlns:a16="http://schemas.microsoft.com/office/drawing/2014/main" id="{2E62C5C7-CD5D-1A53-E6AB-BA340F6A3E06}"/>
              </a:ext>
            </a:extLst>
          </p:cNvPr>
          <p:cNvSpPr txBox="1"/>
          <p:nvPr/>
        </p:nvSpPr>
        <p:spPr>
          <a:xfrm>
            <a:off x="1005531" y="2824419"/>
            <a:ext cx="1371605" cy="246221"/>
          </a:xfrm>
          <a:prstGeom prst="rect">
            <a:avLst/>
          </a:prstGeom>
          <a:noFill/>
        </p:spPr>
        <p:txBody>
          <a:bodyPr wrap="square" rtlCol="0">
            <a:spAutoFit/>
          </a:bodyPr>
          <a:lstStyle/>
          <a:p>
            <a:pPr algn="ctr"/>
            <a:r>
              <a:rPr lang="en-US" sz="1000" dirty="0" err="1">
                <a:latin typeface="Lato" panose="020F0502020204030203" pitchFamily="34" charset="77"/>
                <a:ea typeface="DIN 2014 Demi" panose="020B0504020202020204" pitchFamily="34" charset="77"/>
              </a:rPr>
              <a:t>N_participants</a:t>
            </a:r>
            <a:endParaRPr lang="en-US" sz="1000" dirty="0">
              <a:latin typeface="Lato" panose="020F0502020204030203" pitchFamily="34" charset="77"/>
              <a:ea typeface="DIN 2014 Demi" panose="020B0504020202020204" pitchFamily="34" charset="77"/>
            </a:endParaRPr>
          </a:p>
        </p:txBody>
      </p:sp>
      <p:sp>
        <p:nvSpPr>
          <p:cNvPr id="20" name="TextBox 19">
            <a:extLst>
              <a:ext uri="{FF2B5EF4-FFF2-40B4-BE49-F238E27FC236}">
                <a16:creationId xmlns:a16="http://schemas.microsoft.com/office/drawing/2014/main" id="{F685741C-CBEB-C288-6893-D1B9F636B753}"/>
              </a:ext>
            </a:extLst>
          </p:cNvPr>
          <p:cNvSpPr txBox="1"/>
          <p:nvPr/>
        </p:nvSpPr>
        <p:spPr>
          <a:xfrm>
            <a:off x="7957184" y="2834348"/>
            <a:ext cx="1371605" cy="246221"/>
          </a:xfrm>
          <a:prstGeom prst="rect">
            <a:avLst/>
          </a:prstGeom>
          <a:noFill/>
        </p:spPr>
        <p:txBody>
          <a:bodyPr wrap="square" rtlCol="0">
            <a:spAutoFit/>
          </a:bodyPr>
          <a:lstStyle/>
          <a:p>
            <a:pPr algn="ctr"/>
            <a:r>
              <a:rPr lang="en-US" sz="1000" dirty="0" err="1">
                <a:latin typeface="Lato" panose="020F0502020204030203" pitchFamily="34" charset="77"/>
                <a:ea typeface="DIN 2014 Demi" panose="020B0504020202020204" pitchFamily="34" charset="77"/>
              </a:rPr>
              <a:t>N_tasks</a:t>
            </a:r>
            <a:endParaRPr lang="en-US" sz="1000" dirty="0">
              <a:latin typeface="Lato" panose="020F0502020204030203" pitchFamily="34" charset="77"/>
              <a:ea typeface="DIN 2014 Demi" panose="020B0504020202020204" pitchFamily="34" charset="77"/>
            </a:endParaRPr>
          </a:p>
        </p:txBody>
      </p:sp>
      <p:sp>
        <p:nvSpPr>
          <p:cNvPr id="21" name="TextBox 20">
            <a:extLst>
              <a:ext uri="{FF2B5EF4-FFF2-40B4-BE49-F238E27FC236}">
                <a16:creationId xmlns:a16="http://schemas.microsoft.com/office/drawing/2014/main" id="{A702092E-6F86-0A3E-DED9-F53EFBB9AB50}"/>
              </a:ext>
            </a:extLst>
          </p:cNvPr>
          <p:cNvSpPr txBox="1"/>
          <p:nvPr/>
        </p:nvSpPr>
        <p:spPr>
          <a:xfrm>
            <a:off x="2863213" y="2883008"/>
            <a:ext cx="1371605" cy="246221"/>
          </a:xfrm>
          <a:prstGeom prst="rect">
            <a:avLst/>
          </a:prstGeom>
          <a:noFill/>
        </p:spPr>
        <p:txBody>
          <a:bodyPr wrap="square" rtlCol="0">
            <a:spAutoFit/>
          </a:bodyPr>
          <a:lstStyle/>
          <a:p>
            <a:pPr algn="ctr"/>
            <a:r>
              <a:rPr lang="en-US" sz="1000" dirty="0" err="1">
                <a:latin typeface="Lato" panose="020F0502020204030203" pitchFamily="34" charset="77"/>
                <a:ea typeface="DIN 2014 Demi" panose="020B0504020202020204" pitchFamily="34" charset="77"/>
              </a:rPr>
              <a:t>N_infrastructure</a:t>
            </a:r>
            <a:endParaRPr lang="en-US" sz="1000" dirty="0">
              <a:latin typeface="Lato" panose="020F0502020204030203" pitchFamily="34" charset="77"/>
              <a:ea typeface="DIN 2014 Demi" panose="020B0504020202020204" pitchFamily="34" charset="77"/>
            </a:endParaRPr>
          </a:p>
        </p:txBody>
      </p:sp>
      <p:pic>
        <p:nvPicPr>
          <p:cNvPr id="9" name="Graphic 8">
            <a:extLst>
              <a:ext uri="{FF2B5EF4-FFF2-40B4-BE49-F238E27FC236}">
                <a16:creationId xmlns:a16="http://schemas.microsoft.com/office/drawing/2014/main" id="{3723C26E-47E7-CCC3-4DCE-DA293256BF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4329" y="1843418"/>
            <a:ext cx="1076325" cy="838200"/>
          </a:xfrm>
          <a:prstGeom prst="rect">
            <a:avLst/>
          </a:prstGeom>
        </p:spPr>
      </p:pic>
      <p:pic>
        <p:nvPicPr>
          <p:cNvPr id="13" name="Graphic 12">
            <a:extLst>
              <a:ext uri="{FF2B5EF4-FFF2-40B4-BE49-F238E27FC236}">
                <a16:creationId xmlns:a16="http://schemas.microsoft.com/office/drawing/2014/main" id="{E215A96D-AD05-4A28-10BE-61EBD5C947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73250" y="1805366"/>
            <a:ext cx="838200" cy="838200"/>
          </a:xfrm>
          <a:prstGeom prst="rect">
            <a:avLst/>
          </a:prstGeom>
        </p:spPr>
      </p:pic>
      <p:pic>
        <p:nvPicPr>
          <p:cNvPr id="22" name="Graphic 21">
            <a:extLst>
              <a:ext uri="{FF2B5EF4-FFF2-40B4-BE49-F238E27FC236}">
                <a16:creationId xmlns:a16="http://schemas.microsoft.com/office/drawing/2014/main" id="{A4E557A0-C18C-AFD8-E969-E086CDDF1F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81485" y="1750582"/>
            <a:ext cx="838200" cy="838200"/>
          </a:xfrm>
          <a:prstGeom prst="rect">
            <a:avLst/>
          </a:prstGeom>
        </p:spPr>
      </p:pic>
      <p:pic>
        <p:nvPicPr>
          <p:cNvPr id="24" name="Graphic 23">
            <a:extLst>
              <a:ext uri="{FF2B5EF4-FFF2-40B4-BE49-F238E27FC236}">
                <a16:creationId xmlns:a16="http://schemas.microsoft.com/office/drawing/2014/main" id="{FC595F47-5B4B-68A0-438C-B5AC84F9F41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77624" y="1828723"/>
            <a:ext cx="1371600" cy="838200"/>
          </a:xfrm>
          <a:prstGeom prst="rect">
            <a:avLst/>
          </a:prstGeom>
        </p:spPr>
      </p:pic>
      <p:pic>
        <p:nvPicPr>
          <p:cNvPr id="26" name="Graphic 25">
            <a:extLst>
              <a:ext uri="{FF2B5EF4-FFF2-40B4-BE49-F238E27FC236}">
                <a16:creationId xmlns:a16="http://schemas.microsoft.com/office/drawing/2014/main" id="{4EE11932-1CCB-7BB4-C8A3-714976236CE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21438" y="1843418"/>
            <a:ext cx="923925" cy="838200"/>
          </a:xfrm>
          <a:prstGeom prst="rect">
            <a:avLst/>
          </a:prstGeom>
        </p:spPr>
      </p:pic>
      <p:sp>
        <p:nvSpPr>
          <p:cNvPr id="29" name="TextBox 28">
            <a:extLst>
              <a:ext uri="{FF2B5EF4-FFF2-40B4-BE49-F238E27FC236}">
                <a16:creationId xmlns:a16="http://schemas.microsoft.com/office/drawing/2014/main" id="{59FE8CC2-ADAD-680B-F339-4BBFE33E3C83}"/>
              </a:ext>
            </a:extLst>
          </p:cNvPr>
          <p:cNvSpPr txBox="1"/>
          <p:nvPr/>
        </p:nvSpPr>
        <p:spPr>
          <a:xfrm>
            <a:off x="1005531" y="4528528"/>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Thing</a:t>
            </a:r>
          </a:p>
        </p:txBody>
      </p:sp>
      <p:sp>
        <p:nvSpPr>
          <p:cNvPr id="30" name="Rectangle 29">
            <a:extLst>
              <a:ext uri="{FF2B5EF4-FFF2-40B4-BE49-F238E27FC236}">
                <a16:creationId xmlns:a16="http://schemas.microsoft.com/office/drawing/2014/main" id="{E019763A-AA64-348F-3C12-55B621A45000}"/>
              </a:ext>
            </a:extLst>
          </p:cNvPr>
          <p:cNvSpPr/>
          <p:nvPr/>
        </p:nvSpPr>
        <p:spPr>
          <a:xfrm>
            <a:off x="2966910" y="3815349"/>
            <a:ext cx="2530240" cy="1427222"/>
          </a:xfrm>
          <a:prstGeom prst="rec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BC6FEE6E-7598-91AC-5A3E-BC952A2C0EC6}"/>
              </a:ext>
            </a:extLst>
          </p:cNvPr>
          <p:cNvSpPr/>
          <p:nvPr/>
        </p:nvSpPr>
        <p:spPr>
          <a:xfrm>
            <a:off x="5722061" y="3802973"/>
            <a:ext cx="2646084" cy="1492566"/>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TextBox 32">
            <a:extLst>
              <a:ext uri="{FF2B5EF4-FFF2-40B4-BE49-F238E27FC236}">
                <a16:creationId xmlns:a16="http://schemas.microsoft.com/office/drawing/2014/main" id="{5F96F5E4-0759-4449-8444-646763C52568}"/>
              </a:ext>
            </a:extLst>
          </p:cNvPr>
          <p:cNvSpPr txBox="1"/>
          <p:nvPr/>
        </p:nvSpPr>
        <p:spPr>
          <a:xfrm>
            <a:off x="3463421" y="5401364"/>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Formal Group</a:t>
            </a:r>
          </a:p>
        </p:txBody>
      </p:sp>
      <p:sp>
        <p:nvSpPr>
          <p:cNvPr id="34" name="TextBox 33">
            <a:extLst>
              <a:ext uri="{FF2B5EF4-FFF2-40B4-BE49-F238E27FC236}">
                <a16:creationId xmlns:a16="http://schemas.microsoft.com/office/drawing/2014/main" id="{F24012DA-FC5C-D0D8-6A14-63D22AB7B209}"/>
              </a:ext>
            </a:extLst>
          </p:cNvPr>
          <p:cNvSpPr txBox="1"/>
          <p:nvPr/>
        </p:nvSpPr>
        <p:spPr>
          <a:xfrm>
            <a:off x="6306547" y="5401364"/>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Informal Group</a:t>
            </a:r>
          </a:p>
        </p:txBody>
      </p:sp>
    </p:spTree>
    <p:extLst>
      <p:ext uri="{BB962C8B-B14F-4D97-AF65-F5344CB8AC3E}">
        <p14:creationId xmlns:p14="http://schemas.microsoft.com/office/powerpoint/2010/main" val="364417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AB12-7F42-5080-58E0-E59A7B662E33}"/>
              </a:ext>
            </a:extLst>
          </p:cNvPr>
          <p:cNvSpPr>
            <a:spLocks noGrp="1"/>
          </p:cNvSpPr>
          <p:nvPr>
            <p:ph type="title"/>
          </p:nvPr>
        </p:nvSpPr>
        <p:spPr/>
        <p:txBody>
          <a:bodyPr/>
          <a:lstStyle/>
          <a:p>
            <a:r>
              <a:rPr lang="en-US" dirty="0"/>
              <a:t>Sample Legend</a:t>
            </a:r>
            <a:endParaRPr lang="en-CA" dirty="0"/>
          </a:p>
        </p:txBody>
      </p:sp>
      <p:pic>
        <p:nvPicPr>
          <p:cNvPr id="3" name="Graphic 44">
            <a:extLst>
              <a:ext uri="{FF2B5EF4-FFF2-40B4-BE49-F238E27FC236}">
                <a16:creationId xmlns:a16="http://schemas.microsoft.com/office/drawing/2014/main" id="{F1FC4534-5D6B-406E-A38A-C550EABB8B8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8125" t="56556" r="1736"/>
          <a:stretch/>
        </p:blipFill>
        <p:spPr>
          <a:xfrm>
            <a:off x="4359333" y="2622781"/>
            <a:ext cx="3307080" cy="2979420"/>
          </a:xfrm>
          <a:prstGeom prst="rect">
            <a:avLst/>
          </a:prstGeom>
        </p:spPr>
      </p:pic>
    </p:spTree>
    <p:extLst>
      <p:ext uri="{BB962C8B-B14F-4D97-AF65-F5344CB8AC3E}">
        <p14:creationId xmlns:p14="http://schemas.microsoft.com/office/powerpoint/2010/main" val="58628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AB12-7F42-5080-58E0-E59A7B662E33}"/>
              </a:ext>
            </a:extLst>
          </p:cNvPr>
          <p:cNvSpPr>
            <a:spLocks noGrp="1"/>
          </p:cNvSpPr>
          <p:nvPr>
            <p:ph type="title"/>
          </p:nvPr>
        </p:nvSpPr>
        <p:spPr/>
        <p:txBody>
          <a:bodyPr/>
          <a:lstStyle/>
          <a:p>
            <a:r>
              <a:rPr lang="en-US" dirty="0"/>
              <a:t>Line Ends</a:t>
            </a:r>
            <a:endParaRPr lang="en-CA" dirty="0"/>
          </a:p>
        </p:txBody>
      </p:sp>
      <p:sp>
        <p:nvSpPr>
          <p:cNvPr id="17" name="TextBox 16">
            <a:extLst>
              <a:ext uri="{FF2B5EF4-FFF2-40B4-BE49-F238E27FC236}">
                <a16:creationId xmlns:a16="http://schemas.microsoft.com/office/drawing/2014/main" id="{49507F47-CCA2-4226-1073-7B4AF08632BD}"/>
              </a:ext>
            </a:extLst>
          </p:cNvPr>
          <p:cNvSpPr txBox="1"/>
          <p:nvPr/>
        </p:nvSpPr>
        <p:spPr>
          <a:xfrm>
            <a:off x="5933623" y="3108578"/>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Association</a:t>
            </a:r>
          </a:p>
        </p:txBody>
      </p:sp>
      <p:sp>
        <p:nvSpPr>
          <p:cNvPr id="18" name="TextBox 17">
            <a:extLst>
              <a:ext uri="{FF2B5EF4-FFF2-40B4-BE49-F238E27FC236}">
                <a16:creationId xmlns:a16="http://schemas.microsoft.com/office/drawing/2014/main" id="{72853829-B28A-A74A-9A21-A73C57469D73}"/>
              </a:ext>
            </a:extLst>
          </p:cNvPr>
          <p:cNvSpPr txBox="1"/>
          <p:nvPr/>
        </p:nvSpPr>
        <p:spPr>
          <a:xfrm>
            <a:off x="7634732" y="3100471"/>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Communication</a:t>
            </a:r>
          </a:p>
        </p:txBody>
      </p:sp>
      <p:sp>
        <p:nvSpPr>
          <p:cNvPr id="19" name="TextBox 18">
            <a:extLst>
              <a:ext uri="{FF2B5EF4-FFF2-40B4-BE49-F238E27FC236}">
                <a16:creationId xmlns:a16="http://schemas.microsoft.com/office/drawing/2014/main" id="{2E62C5C7-CD5D-1A53-E6AB-BA340F6A3E06}"/>
              </a:ext>
            </a:extLst>
          </p:cNvPr>
          <p:cNvSpPr txBox="1"/>
          <p:nvPr/>
        </p:nvSpPr>
        <p:spPr>
          <a:xfrm>
            <a:off x="2270913" y="3124190"/>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Data</a:t>
            </a:r>
          </a:p>
        </p:txBody>
      </p:sp>
      <p:sp>
        <p:nvSpPr>
          <p:cNvPr id="21" name="TextBox 20">
            <a:extLst>
              <a:ext uri="{FF2B5EF4-FFF2-40B4-BE49-F238E27FC236}">
                <a16:creationId xmlns:a16="http://schemas.microsoft.com/office/drawing/2014/main" id="{A702092E-6F86-0A3E-DED9-F53EFBB9AB50}"/>
              </a:ext>
            </a:extLst>
          </p:cNvPr>
          <p:cNvSpPr txBox="1"/>
          <p:nvPr/>
        </p:nvSpPr>
        <p:spPr>
          <a:xfrm>
            <a:off x="4128595" y="3182779"/>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Flow</a:t>
            </a:r>
          </a:p>
        </p:txBody>
      </p:sp>
      <p:pic>
        <p:nvPicPr>
          <p:cNvPr id="44" name="Graphic 43">
            <a:extLst>
              <a:ext uri="{FF2B5EF4-FFF2-40B4-BE49-F238E27FC236}">
                <a16:creationId xmlns:a16="http://schemas.microsoft.com/office/drawing/2014/main" id="{E73DA482-EA23-AD5D-F366-6F96EB4648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70976" y="2416186"/>
            <a:ext cx="371475" cy="428625"/>
          </a:xfrm>
          <a:prstGeom prst="rect">
            <a:avLst/>
          </a:prstGeom>
        </p:spPr>
      </p:pic>
      <p:pic>
        <p:nvPicPr>
          <p:cNvPr id="46" name="Graphic 45">
            <a:extLst>
              <a:ext uri="{FF2B5EF4-FFF2-40B4-BE49-F238E27FC236}">
                <a16:creationId xmlns:a16="http://schemas.microsoft.com/office/drawing/2014/main" id="{C6294C53-D501-C7E9-5BF4-97F70598B2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95322" y="2443744"/>
            <a:ext cx="438150" cy="285750"/>
          </a:xfrm>
          <a:prstGeom prst="rect">
            <a:avLst/>
          </a:prstGeom>
        </p:spPr>
      </p:pic>
      <p:pic>
        <p:nvPicPr>
          <p:cNvPr id="52" name="Graphic 51">
            <a:extLst>
              <a:ext uri="{FF2B5EF4-FFF2-40B4-BE49-F238E27FC236}">
                <a16:creationId xmlns:a16="http://schemas.microsoft.com/office/drawing/2014/main" id="{00350F1C-A1D4-9CA8-8A97-D106D73D71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0350" y="2416186"/>
            <a:ext cx="438150" cy="438150"/>
          </a:xfrm>
          <a:prstGeom prst="rect">
            <a:avLst/>
          </a:prstGeom>
        </p:spPr>
      </p:pic>
      <p:pic>
        <p:nvPicPr>
          <p:cNvPr id="54" name="Graphic 53">
            <a:extLst>
              <a:ext uri="{FF2B5EF4-FFF2-40B4-BE49-F238E27FC236}">
                <a16:creationId xmlns:a16="http://schemas.microsoft.com/office/drawing/2014/main" id="{48F0E8ED-7DE4-9EB3-0EF1-623A926935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86303" y="2416186"/>
            <a:ext cx="438150" cy="438150"/>
          </a:xfrm>
          <a:prstGeom prst="rect">
            <a:avLst/>
          </a:prstGeom>
        </p:spPr>
      </p:pic>
      <p:sp>
        <p:nvSpPr>
          <p:cNvPr id="56" name="TextBox 55">
            <a:extLst>
              <a:ext uri="{FF2B5EF4-FFF2-40B4-BE49-F238E27FC236}">
                <a16:creationId xmlns:a16="http://schemas.microsoft.com/office/drawing/2014/main" id="{DC0A593B-8DDB-FC66-42F0-349CF4AAE9DC}"/>
              </a:ext>
            </a:extLst>
          </p:cNvPr>
          <p:cNvSpPr txBox="1"/>
          <p:nvPr/>
        </p:nvSpPr>
        <p:spPr>
          <a:xfrm>
            <a:off x="2660072" y="4147384"/>
            <a:ext cx="6096000" cy="923330"/>
          </a:xfrm>
          <a:prstGeom prst="rect">
            <a:avLst/>
          </a:prstGeom>
          <a:noFill/>
        </p:spPr>
        <p:txBody>
          <a:bodyPr wrap="square">
            <a:spAutoFit/>
          </a:bodyPr>
          <a:lstStyle/>
          <a:p>
            <a:r>
              <a:rPr lang="en-US" sz="1800" b="1" dirty="0">
                <a:latin typeface="Lato" panose="020F0502020204030203" pitchFamily="34" charset="77"/>
              </a:rPr>
              <a:t>Note</a:t>
            </a:r>
            <a:r>
              <a:rPr lang="en-US" sz="1800" dirty="0">
                <a:latin typeface="Lato" panose="020F0502020204030203" pitchFamily="34" charset="77"/>
              </a:rPr>
              <a:t>: These arrow heads can be placed at the end of </a:t>
            </a:r>
            <a:r>
              <a:rPr lang="en-US" sz="1800" dirty="0" err="1">
                <a:latin typeface="Lato" panose="020F0502020204030203" pitchFamily="34" charset="77"/>
              </a:rPr>
              <a:t>Powerpoint</a:t>
            </a:r>
            <a:r>
              <a:rPr lang="en-US" sz="1800" dirty="0">
                <a:latin typeface="Lato" panose="020F0502020204030203" pitchFamily="34" charset="77"/>
              </a:rPr>
              <a:t> lines to denote meaning that matches the style guide for the meaning of lines.</a:t>
            </a:r>
            <a:endParaRPr lang="en-CA" sz="1800" dirty="0">
              <a:latin typeface="Lato" panose="020F0502020204030203" pitchFamily="34" charset="77"/>
            </a:endParaRPr>
          </a:p>
        </p:txBody>
      </p:sp>
    </p:spTree>
    <p:extLst>
      <p:ext uri="{BB962C8B-B14F-4D97-AF65-F5344CB8AC3E}">
        <p14:creationId xmlns:p14="http://schemas.microsoft.com/office/powerpoint/2010/main" val="173796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4FA05D-8E81-0129-A796-21CC45CCC84B}"/>
              </a:ext>
            </a:extLst>
          </p:cNvPr>
          <p:cNvSpPr>
            <a:spLocks noGrp="1"/>
          </p:cNvSpPr>
          <p:nvPr>
            <p:ph type="title"/>
          </p:nvPr>
        </p:nvSpPr>
        <p:spPr/>
        <p:txBody>
          <a:bodyPr/>
          <a:lstStyle/>
          <a:p>
            <a:r>
              <a:rPr lang="en-US" dirty="0"/>
              <a:t>Icons</a:t>
            </a:r>
            <a:endParaRPr lang="en-CA" dirty="0"/>
          </a:p>
        </p:txBody>
      </p:sp>
      <p:sp>
        <p:nvSpPr>
          <p:cNvPr id="6" name="Text Placeholder 5">
            <a:extLst>
              <a:ext uri="{FF2B5EF4-FFF2-40B4-BE49-F238E27FC236}">
                <a16:creationId xmlns:a16="http://schemas.microsoft.com/office/drawing/2014/main" id="{363E5B36-BD44-2B31-DFBA-D9347795FECD}"/>
              </a:ext>
            </a:extLst>
          </p:cNvPr>
          <p:cNvSpPr>
            <a:spLocks noGrp="1"/>
          </p:cNvSpPr>
          <p:nvPr>
            <p:ph type="body" idx="1"/>
          </p:nvPr>
        </p:nvSpPr>
        <p:spPr/>
        <p:txBody>
          <a:bodyPr/>
          <a:lstStyle/>
          <a:p>
            <a:r>
              <a:rPr lang="en-US" dirty="0"/>
              <a:t>In Alphabetical Order</a:t>
            </a:r>
            <a:endParaRPr lang="en-CA" dirty="0"/>
          </a:p>
        </p:txBody>
      </p:sp>
      <p:sp>
        <p:nvSpPr>
          <p:cNvPr id="8" name="TextBox 7">
            <a:extLst>
              <a:ext uri="{FF2B5EF4-FFF2-40B4-BE49-F238E27FC236}">
                <a16:creationId xmlns:a16="http://schemas.microsoft.com/office/drawing/2014/main" id="{4C0918EE-7A43-44E4-A6D6-191EC34B8B82}"/>
              </a:ext>
            </a:extLst>
          </p:cNvPr>
          <p:cNvSpPr txBox="1"/>
          <p:nvPr/>
        </p:nvSpPr>
        <p:spPr>
          <a:xfrm>
            <a:off x="844550" y="5339556"/>
            <a:ext cx="6096000" cy="646331"/>
          </a:xfrm>
          <a:prstGeom prst="rect">
            <a:avLst/>
          </a:prstGeom>
          <a:noFill/>
        </p:spPr>
        <p:txBody>
          <a:bodyPr wrap="square">
            <a:spAutoFit/>
          </a:bodyPr>
          <a:lstStyle/>
          <a:p>
            <a:r>
              <a:rPr lang="en-US" sz="1800" dirty="0"/>
              <a:t>For </a:t>
            </a:r>
            <a:r>
              <a:rPr lang="en-US" dirty="0"/>
              <a:t>definitions</a:t>
            </a:r>
            <a:r>
              <a:rPr lang="en-US" sz="1800" dirty="0"/>
              <a:t>, please refer to the MovieLabs Vocabulary site: </a:t>
            </a:r>
            <a:r>
              <a:rPr lang="en-US" sz="1800" dirty="0">
                <a:hlinkClick r:id="rId2"/>
              </a:rPr>
              <a:t>https://mc.movielabs.com/vmc/</a:t>
            </a:r>
            <a:endParaRPr lang="en-US" sz="1800" dirty="0"/>
          </a:p>
        </p:txBody>
      </p:sp>
    </p:spTree>
    <p:extLst>
      <p:ext uri="{BB962C8B-B14F-4D97-AF65-F5344CB8AC3E}">
        <p14:creationId xmlns:p14="http://schemas.microsoft.com/office/powerpoint/2010/main" val="331428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7" name="Graphic 56">
            <a:extLst>
              <a:ext uri="{FF2B5EF4-FFF2-40B4-BE49-F238E27FC236}">
                <a16:creationId xmlns:a16="http://schemas.microsoft.com/office/drawing/2014/main" id="{14E0EE9D-6E10-D0AF-49F1-F66BCC82D4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1499" y="2358725"/>
            <a:ext cx="342900" cy="431800"/>
          </a:xfrm>
          <a:prstGeom prst="rect">
            <a:avLst/>
          </a:prstGeom>
        </p:spPr>
      </p:pic>
      <p:sp>
        <p:nvSpPr>
          <p:cNvPr id="88" name="TextBox 87">
            <a:extLst>
              <a:ext uri="{FF2B5EF4-FFF2-40B4-BE49-F238E27FC236}">
                <a16:creationId xmlns:a16="http://schemas.microsoft.com/office/drawing/2014/main" id="{369E0487-B7F4-AF04-084F-D37B3625DFD1}"/>
              </a:ext>
            </a:extLst>
          </p:cNvPr>
          <p:cNvSpPr txBox="1"/>
          <p:nvPr/>
        </p:nvSpPr>
        <p:spPr>
          <a:xfrm>
            <a:off x="914399" y="1444325"/>
            <a:ext cx="1371600"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Artificial Intelligence</a:t>
            </a:r>
          </a:p>
        </p:txBody>
      </p:sp>
      <p:pic>
        <p:nvPicPr>
          <p:cNvPr id="89" name="Graphic 88">
            <a:extLst>
              <a:ext uri="{FF2B5EF4-FFF2-40B4-BE49-F238E27FC236}">
                <a16:creationId xmlns:a16="http://schemas.microsoft.com/office/drawing/2014/main" id="{254FC2FC-8D55-081A-3E44-898C1A1A4F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6593" y="944037"/>
            <a:ext cx="342900" cy="431800"/>
          </a:xfrm>
          <a:prstGeom prst="rect">
            <a:avLst/>
          </a:prstGeom>
        </p:spPr>
      </p:pic>
      <p:sp>
        <p:nvSpPr>
          <p:cNvPr id="92" name="TextBox 91">
            <a:extLst>
              <a:ext uri="{FF2B5EF4-FFF2-40B4-BE49-F238E27FC236}">
                <a16:creationId xmlns:a16="http://schemas.microsoft.com/office/drawing/2014/main" id="{35A067B2-FF9E-C869-2BCD-322EF6144958}"/>
              </a:ext>
            </a:extLst>
          </p:cNvPr>
          <p:cNvSpPr txBox="1"/>
          <p:nvPr/>
        </p:nvSpPr>
        <p:spPr>
          <a:xfrm>
            <a:off x="2706621" y="1444325"/>
            <a:ext cx="1371600"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Artificial Intelligence</a:t>
            </a:r>
          </a:p>
          <a:p>
            <a:pPr algn="ctr"/>
            <a:r>
              <a:rPr lang="en-US" sz="1000" dirty="0">
                <a:latin typeface="Lato" panose="020F0502020204030203" pitchFamily="34" charset="77"/>
                <a:ea typeface="DIN 2014 Demi" panose="020B0504020202020204" pitchFamily="34" charset="77"/>
              </a:rPr>
              <a:t>Master Shape</a:t>
            </a:r>
          </a:p>
        </p:txBody>
      </p:sp>
      <p:pic>
        <p:nvPicPr>
          <p:cNvPr id="93" name="Graphic 92">
            <a:extLst>
              <a:ext uri="{FF2B5EF4-FFF2-40B4-BE49-F238E27FC236}">
                <a16:creationId xmlns:a16="http://schemas.microsoft.com/office/drawing/2014/main" id="{B50CDA62-E63F-3FF9-9EB6-FCCB9D906A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82871" y="983234"/>
            <a:ext cx="419100" cy="431800"/>
          </a:xfrm>
          <a:prstGeom prst="rect">
            <a:avLst/>
          </a:prstGeom>
        </p:spPr>
      </p:pic>
      <p:pic>
        <p:nvPicPr>
          <p:cNvPr id="4" name="Graphic 3">
            <a:extLst>
              <a:ext uri="{FF2B5EF4-FFF2-40B4-BE49-F238E27FC236}">
                <a16:creationId xmlns:a16="http://schemas.microsoft.com/office/drawing/2014/main" id="{CF4FF444-5297-AFF0-15CF-DD1CD1A756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8742" y="1070168"/>
            <a:ext cx="431800" cy="342900"/>
          </a:xfrm>
          <a:prstGeom prst="rect">
            <a:avLst/>
          </a:prstGeom>
        </p:spPr>
      </p:pic>
      <p:sp>
        <p:nvSpPr>
          <p:cNvPr id="5" name="TextBox 4">
            <a:extLst>
              <a:ext uri="{FF2B5EF4-FFF2-40B4-BE49-F238E27FC236}">
                <a16:creationId xmlns:a16="http://schemas.microsoft.com/office/drawing/2014/main" id="{D30E18FA-896B-DFEF-E42D-5293F425CB94}"/>
              </a:ext>
            </a:extLst>
          </p:cNvPr>
          <p:cNvSpPr txBox="1"/>
          <p:nvPr/>
        </p:nvSpPr>
        <p:spPr>
          <a:xfrm>
            <a:off x="4928323" y="1444929"/>
            <a:ext cx="516488"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Audio</a:t>
            </a:r>
          </a:p>
        </p:txBody>
      </p:sp>
      <p:pic>
        <p:nvPicPr>
          <p:cNvPr id="8" name="Graphic 7">
            <a:extLst>
              <a:ext uri="{FF2B5EF4-FFF2-40B4-BE49-F238E27FC236}">
                <a16:creationId xmlns:a16="http://schemas.microsoft.com/office/drawing/2014/main" id="{30F07EA7-4FDF-A514-B69F-BA6D65DBEB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60960" y="1070168"/>
            <a:ext cx="431800" cy="342900"/>
          </a:xfrm>
          <a:prstGeom prst="rect">
            <a:avLst/>
          </a:prstGeom>
        </p:spPr>
      </p:pic>
      <p:sp>
        <p:nvSpPr>
          <p:cNvPr id="9" name="TextBox 8">
            <a:extLst>
              <a:ext uri="{FF2B5EF4-FFF2-40B4-BE49-F238E27FC236}">
                <a16:creationId xmlns:a16="http://schemas.microsoft.com/office/drawing/2014/main" id="{0A078EA9-C89A-5B29-2B55-6324222BA303}"/>
              </a:ext>
            </a:extLst>
          </p:cNvPr>
          <p:cNvSpPr txBox="1"/>
          <p:nvPr/>
        </p:nvSpPr>
        <p:spPr>
          <a:xfrm>
            <a:off x="6486180" y="1441976"/>
            <a:ext cx="981359"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Audio Visual 1</a:t>
            </a:r>
          </a:p>
        </p:txBody>
      </p:sp>
      <p:pic>
        <p:nvPicPr>
          <p:cNvPr id="25" name="Graphic 24">
            <a:extLst>
              <a:ext uri="{FF2B5EF4-FFF2-40B4-BE49-F238E27FC236}">
                <a16:creationId xmlns:a16="http://schemas.microsoft.com/office/drawing/2014/main" id="{F7B443B1-A31B-A2C6-708A-2762D9E7C7F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34121" y="1006668"/>
            <a:ext cx="469900" cy="469900"/>
          </a:xfrm>
          <a:prstGeom prst="rect">
            <a:avLst/>
          </a:prstGeom>
        </p:spPr>
      </p:pic>
      <p:sp>
        <p:nvSpPr>
          <p:cNvPr id="26" name="TextBox 25">
            <a:extLst>
              <a:ext uri="{FF2B5EF4-FFF2-40B4-BE49-F238E27FC236}">
                <a16:creationId xmlns:a16="http://schemas.microsoft.com/office/drawing/2014/main" id="{831EDF54-C195-F13E-52C4-F06D41596B0B}"/>
              </a:ext>
            </a:extLst>
          </p:cNvPr>
          <p:cNvSpPr txBox="1"/>
          <p:nvPr/>
        </p:nvSpPr>
        <p:spPr>
          <a:xfrm>
            <a:off x="8278391" y="1441487"/>
            <a:ext cx="981359"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Audio Visual 2</a:t>
            </a:r>
          </a:p>
        </p:txBody>
      </p:sp>
      <p:sp>
        <p:nvSpPr>
          <p:cNvPr id="29" name="TextBox 28">
            <a:extLst>
              <a:ext uri="{FF2B5EF4-FFF2-40B4-BE49-F238E27FC236}">
                <a16:creationId xmlns:a16="http://schemas.microsoft.com/office/drawing/2014/main" id="{DA5AAC8E-AC6A-B2F1-35D3-DBA18936E301}"/>
              </a:ext>
            </a:extLst>
          </p:cNvPr>
          <p:cNvSpPr txBox="1"/>
          <p:nvPr/>
        </p:nvSpPr>
        <p:spPr>
          <a:xfrm>
            <a:off x="10048952" y="1445164"/>
            <a:ext cx="1024640"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Authentication</a:t>
            </a:r>
          </a:p>
        </p:txBody>
      </p:sp>
      <p:pic>
        <p:nvPicPr>
          <p:cNvPr id="31" name="Graphic 30">
            <a:extLst>
              <a:ext uri="{FF2B5EF4-FFF2-40B4-BE49-F238E27FC236}">
                <a16:creationId xmlns:a16="http://schemas.microsoft.com/office/drawing/2014/main" id="{2B33B469-8823-C7F3-4BBE-C959EB61B39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89822" y="987539"/>
            <a:ext cx="342900" cy="431800"/>
          </a:xfrm>
          <a:prstGeom prst="rect">
            <a:avLst/>
          </a:prstGeom>
        </p:spPr>
      </p:pic>
      <p:sp>
        <p:nvSpPr>
          <p:cNvPr id="35" name="TextBox 34">
            <a:extLst>
              <a:ext uri="{FF2B5EF4-FFF2-40B4-BE49-F238E27FC236}">
                <a16:creationId xmlns:a16="http://schemas.microsoft.com/office/drawing/2014/main" id="{9E332677-EAAA-E068-2ECB-5ABDACB4731B}"/>
              </a:ext>
            </a:extLst>
          </p:cNvPr>
          <p:cNvSpPr txBox="1"/>
          <p:nvPr/>
        </p:nvSpPr>
        <p:spPr>
          <a:xfrm>
            <a:off x="1137136" y="2812458"/>
            <a:ext cx="960519"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Authorization</a:t>
            </a:r>
          </a:p>
        </p:txBody>
      </p:sp>
      <p:pic>
        <p:nvPicPr>
          <p:cNvPr id="36" name="Graphic 35">
            <a:extLst>
              <a:ext uri="{FF2B5EF4-FFF2-40B4-BE49-F238E27FC236}">
                <a16:creationId xmlns:a16="http://schemas.microsoft.com/office/drawing/2014/main" id="{943F581C-01C5-65D6-8462-29F33362433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45946" y="2354834"/>
            <a:ext cx="342900" cy="431800"/>
          </a:xfrm>
          <a:prstGeom prst="rect">
            <a:avLst/>
          </a:prstGeom>
        </p:spPr>
      </p:pic>
      <p:pic>
        <p:nvPicPr>
          <p:cNvPr id="39" name="Graphic 38">
            <a:extLst>
              <a:ext uri="{FF2B5EF4-FFF2-40B4-BE49-F238E27FC236}">
                <a16:creationId xmlns:a16="http://schemas.microsoft.com/office/drawing/2014/main" id="{01FF5C32-2FFD-F01E-1655-0268BC9FF7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178474" y="2443734"/>
            <a:ext cx="431800" cy="342900"/>
          </a:xfrm>
          <a:prstGeom prst="rect">
            <a:avLst/>
          </a:prstGeom>
        </p:spPr>
      </p:pic>
      <p:sp>
        <p:nvSpPr>
          <p:cNvPr id="40" name="TextBox 39">
            <a:extLst>
              <a:ext uri="{FF2B5EF4-FFF2-40B4-BE49-F238E27FC236}">
                <a16:creationId xmlns:a16="http://schemas.microsoft.com/office/drawing/2014/main" id="{1621988A-A02A-FBEC-135D-58CF49F69829}"/>
              </a:ext>
            </a:extLst>
          </p:cNvPr>
          <p:cNvSpPr txBox="1"/>
          <p:nvPr/>
        </p:nvSpPr>
        <p:spPr>
          <a:xfrm>
            <a:off x="3080025" y="2823210"/>
            <a:ext cx="628698"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Camera</a:t>
            </a:r>
          </a:p>
        </p:txBody>
      </p:sp>
      <p:pic>
        <p:nvPicPr>
          <p:cNvPr id="43" name="Graphic 42">
            <a:extLst>
              <a:ext uri="{FF2B5EF4-FFF2-40B4-BE49-F238E27FC236}">
                <a16:creationId xmlns:a16="http://schemas.microsoft.com/office/drawing/2014/main" id="{8E31CE4D-4948-971F-8FE6-36238C6315C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089392" y="2613218"/>
            <a:ext cx="190500" cy="114300"/>
          </a:xfrm>
          <a:prstGeom prst="rect">
            <a:avLst/>
          </a:prstGeom>
        </p:spPr>
      </p:pic>
      <p:sp>
        <p:nvSpPr>
          <p:cNvPr id="44" name="TextBox 43">
            <a:extLst>
              <a:ext uri="{FF2B5EF4-FFF2-40B4-BE49-F238E27FC236}">
                <a16:creationId xmlns:a16="http://schemas.microsoft.com/office/drawing/2014/main" id="{6D6A4B0A-996F-A4D1-D191-87FCB0BF5010}"/>
              </a:ext>
            </a:extLst>
          </p:cNvPr>
          <p:cNvSpPr txBox="1"/>
          <p:nvPr/>
        </p:nvSpPr>
        <p:spPr>
          <a:xfrm>
            <a:off x="4731633" y="2813087"/>
            <a:ext cx="906017"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Camera Mini</a:t>
            </a:r>
          </a:p>
        </p:txBody>
      </p:sp>
      <p:sp>
        <p:nvSpPr>
          <p:cNvPr id="49" name="TextBox 48">
            <a:extLst>
              <a:ext uri="{FF2B5EF4-FFF2-40B4-BE49-F238E27FC236}">
                <a16:creationId xmlns:a16="http://schemas.microsoft.com/office/drawing/2014/main" id="{6A3AB300-2E31-F6D5-5A28-8B994D243614}"/>
              </a:ext>
            </a:extLst>
          </p:cNvPr>
          <p:cNvSpPr txBox="1"/>
          <p:nvPr/>
        </p:nvSpPr>
        <p:spPr>
          <a:xfrm>
            <a:off x="6289110" y="2813959"/>
            <a:ext cx="1371600"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Capture Storage</a:t>
            </a:r>
          </a:p>
        </p:txBody>
      </p:sp>
      <p:sp>
        <p:nvSpPr>
          <p:cNvPr id="53" name="TextBox 52">
            <a:extLst>
              <a:ext uri="{FF2B5EF4-FFF2-40B4-BE49-F238E27FC236}">
                <a16:creationId xmlns:a16="http://schemas.microsoft.com/office/drawing/2014/main" id="{8F55D8EE-612E-26E5-E2F5-2C4034BC0403}"/>
              </a:ext>
            </a:extLst>
          </p:cNvPr>
          <p:cNvSpPr txBox="1"/>
          <p:nvPr/>
        </p:nvSpPr>
        <p:spPr>
          <a:xfrm>
            <a:off x="8081332" y="2813959"/>
            <a:ext cx="1371600"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Capture Storage</a:t>
            </a:r>
          </a:p>
          <a:p>
            <a:pPr algn="ctr"/>
            <a:r>
              <a:rPr lang="en-US" sz="1000" dirty="0">
                <a:latin typeface="Lato" panose="020F0502020204030203" pitchFamily="34" charset="77"/>
                <a:ea typeface="DIN 2014 Demi" panose="020B0504020202020204" pitchFamily="34" charset="77"/>
              </a:rPr>
              <a:t>Master Shape</a:t>
            </a:r>
          </a:p>
        </p:txBody>
      </p:sp>
      <p:pic>
        <p:nvPicPr>
          <p:cNvPr id="61" name="Graphic 60">
            <a:extLst>
              <a:ext uri="{FF2B5EF4-FFF2-40B4-BE49-F238E27FC236}">
                <a16:creationId xmlns:a16="http://schemas.microsoft.com/office/drawing/2014/main" id="{C422BDEC-0D6B-9574-C405-7AF3BEE21EB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595682" y="2356003"/>
            <a:ext cx="342900" cy="431800"/>
          </a:xfrm>
          <a:prstGeom prst="rect">
            <a:avLst/>
          </a:prstGeom>
        </p:spPr>
      </p:pic>
      <p:grpSp>
        <p:nvGrpSpPr>
          <p:cNvPr id="65" name="Group 64">
            <a:extLst>
              <a:ext uri="{FF2B5EF4-FFF2-40B4-BE49-F238E27FC236}">
                <a16:creationId xmlns:a16="http://schemas.microsoft.com/office/drawing/2014/main" id="{945D63EC-7A12-262B-B4E6-9540E43D33E5}"/>
              </a:ext>
            </a:extLst>
          </p:cNvPr>
          <p:cNvGrpSpPr/>
          <p:nvPr/>
        </p:nvGrpSpPr>
        <p:grpSpPr>
          <a:xfrm>
            <a:off x="10249326" y="2445886"/>
            <a:ext cx="623889" cy="626097"/>
            <a:chOff x="5784055" y="1837677"/>
            <a:chExt cx="623889" cy="626097"/>
          </a:xfrm>
        </p:grpSpPr>
        <p:sp>
          <p:nvSpPr>
            <p:cNvPr id="67" name="TextBox 66">
              <a:extLst>
                <a:ext uri="{FF2B5EF4-FFF2-40B4-BE49-F238E27FC236}">
                  <a16:creationId xmlns:a16="http://schemas.microsoft.com/office/drawing/2014/main" id="{8CE16238-BA08-FB6A-0220-0341993F080D}"/>
                </a:ext>
              </a:extLst>
            </p:cNvPr>
            <p:cNvSpPr txBox="1"/>
            <p:nvPr/>
          </p:nvSpPr>
          <p:spPr>
            <a:xfrm>
              <a:off x="5784055" y="2217553"/>
              <a:ext cx="623889"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Cellular</a:t>
              </a:r>
            </a:p>
          </p:txBody>
        </p:sp>
        <p:pic>
          <p:nvPicPr>
            <p:cNvPr id="68" name="Graphic 67">
              <a:extLst>
                <a:ext uri="{FF2B5EF4-FFF2-40B4-BE49-F238E27FC236}">
                  <a16:creationId xmlns:a16="http://schemas.microsoft.com/office/drawing/2014/main" id="{3C6FC6D6-120C-27BB-8831-2014EC79B5B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937249" y="1837677"/>
              <a:ext cx="317500" cy="342900"/>
            </a:xfrm>
            <a:prstGeom prst="rect">
              <a:avLst/>
            </a:prstGeom>
          </p:spPr>
        </p:pic>
      </p:grpSp>
      <p:pic>
        <p:nvPicPr>
          <p:cNvPr id="71" name="Graphic 70">
            <a:extLst>
              <a:ext uri="{FF2B5EF4-FFF2-40B4-BE49-F238E27FC236}">
                <a16:creationId xmlns:a16="http://schemas.microsoft.com/office/drawing/2014/main" id="{5040521A-324E-A5CA-5447-232CB466F192}"/>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372069" y="3719211"/>
            <a:ext cx="419100" cy="431800"/>
          </a:xfrm>
          <a:prstGeom prst="rect">
            <a:avLst/>
          </a:prstGeom>
        </p:spPr>
      </p:pic>
      <p:sp>
        <p:nvSpPr>
          <p:cNvPr id="82" name="TextBox 81">
            <a:extLst>
              <a:ext uri="{FF2B5EF4-FFF2-40B4-BE49-F238E27FC236}">
                <a16:creationId xmlns:a16="http://schemas.microsoft.com/office/drawing/2014/main" id="{27668938-9B52-0C2F-A37E-E59C0F548AAA}"/>
              </a:ext>
            </a:extLst>
          </p:cNvPr>
          <p:cNvSpPr txBox="1"/>
          <p:nvPr/>
        </p:nvSpPr>
        <p:spPr>
          <a:xfrm>
            <a:off x="1215184" y="4186066"/>
            <a:ext cx="745718"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CGI Asset</a:t>
            </a:r>
          </a:p>
        </p:txBody>
      </p:sp>
      <p:pic>
        <p:nvPicPr>
          <p:cNvPr id="85" name="Graphic 84">
            <a:extLst>
              <a:ext uri="{FF2B5EF4-FFF2-40B4-BE49-F238E27FC236}">
                <a16:creationId xmlns:a16="http://schemas.microsoft.com/office/drawing/2014/main" id="{409402A8-F244-B937-0571-76C52A67313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176521" y="3707514"/>
            <a:ext cx="431800" cy="431800"/>
          </a:xfrm>
          <a:prstGeom prst="rect">
            <a:avLst/>
          </a:prstGeom>
        </p:spPr>
      </p:pic>
      <p:sp>
        <p:nvSpPr>
          <p:cNvPr id="94" name="TextBox 93">
            <a:extLst>
              <a:ext uri="{FF2B5EF4-FFF2-40B4-BE49-F238E27FC236}">
                <a16:creationId xmlns:a16="http://schemas.microsoft.com/office/drawing/2014/main" id="{E7B42453-FC8F-7047-5AE6-6C51DBB33E28}"/>
              </a:ext>
            </a:extLst>
          </p:cNvPr>
          <p:cNvSpPr txBox="1"/>
          <p:nvPr/>
        </p:nvSpPr>
        <p:spPr>
          <a:xfrm>
            <a:off x="3016355" y="4184780"/>
            <a:ext cx="752129"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Character</a:t>
            </a:r>
          </a:p>
        </p:txBody>
      </p:sp>
      <p:sp>
        <p:nvSpPr>
          <p:cNvPr id="97" name="TextBox 96">
            <a:extLst>
              <a:ext uri="{FF2B5EF4-FFF2-40B4-BE49-F238E27FC236}">
                <a16:creationId xmlns:a16="http://schemas.microsoft.com/office/drawing/2014/main" id="{C0E4C0A7-3CE6-552B-7BC9-5B72DAE0988F}"/>
              </a:ext>
            </a:extLst>
          </p:cNvPr>
          <p:cNvSpPr txBox="1"/>
          <p:nvPr/>
        </p:nvSpPr>
        <p:spPr>
          <a:xfrm>
            <a:off x="4498838" y="4187525"/>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Cloud</a:t>
            </a:r>
          </a:p>
        </p:txBody>
      </p:sp>
      <p:pic>
        <p:nvPicPr>
          <p:cNvPr id="98" name="Graphic 97">
            <a:extLst>
              <a:ext uri="{FF2B5EF4-FFF2-40B4-BE49-F238E27FC236}">
                <a16:creationId xmlns:a16="http://schemas.microsoft.com/office/drawing/2014/main" id="{9FBD7628-F949-4B09-8F70-91D9C4366BE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968743" y="3815334"/>
            <a:ext cx="431800" cy="342900"/>
          </a:xfrm>
          <a:prstGeom prst="rect">
            <a:avLst/>
          </a:prstGeom>
        </p:spPr>
      </p:pic>
      <p:sp>
        <p:nvSpPr>
          <p:cNvPr id="101" name="TextBox 100">
            <a:extLst>
              <a:ext uri="{FF2B5EF4-FFF2-40B4-BE49-F238E27FC236}">
                <a16:creationId xmlns:a16="http://schemas.microsoft.com/office/drawing/2014/main" id="{607508CC-331B-A959-A3D9-1ABC93F50F6B}"/>
              </a:ext>
            </a:extLst>
          </p:cNvPr>
          <p:cNvSpPr txBox="1"/>
          <p:nvPr/>
        </p:nvSpPr>
        <p:spPr>
          <a:xfrm>
            <a:off x="6289110" y="4187524"/>
            <a:ext cx="1371600"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Cloud Database</a:t>
            </a:r>
          </a:p>
        </p:txBody>
      </p:sp>
      <p:pic>
        <p:nvPicPr>
          <p:cNvPr id="102" name="Graphic 101">
            <a:extLst>
              <a:ext uri="{FF2B5EF4-FFF2-40B4-BE49-F238E27FC236}">
                <a16:creationId xmlns:a16="http://schemas.microsoft.com/office/drawing/2014/main" id="{B9EEC261-1B04-8540-4D12-AB43BE35E4E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803467" y="3724646"/>
            <a:ext cx="342900" cy="431800"/>
          </a:xfrm>
          <a:prstGeom prst="rect">
            <a:avLst/>
          </a:prstGeom>
        </p:spPr>
      </p:pic>
      <p:pic>
        <p:nvPicPr>
          <p:cNvPr id="105" name="Graphic 104">
            <a:extLst>
              <a:ext uri="{FF2B5EF4-FFF2-40B4-BE49-F238E27FC236}">
                <a16:creationId xmlns:a16="http://schemas.microsoft.com/office/drawing/2014/main" id="{20B7A19A-6F38-CCDE-A27A-4D892B3594D0}"/>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595688" y="3724646"/>
            <a:ext cx="342900" cy="431800"/>
          </a:xfrm>
          <a:prstGeom prst="rect">
            <a:avLst/>
          </a:prstGeom>
        </p:spPr>
      </p:pic>
      <p:sp>
        <p:nvSpPr>
          <p:cNvPr id="106" name="TextBox 105">
            <a:extLst>
              <a:ext uri="{FF2B5EF4-FFF2-40B4-BE49-F238E27FC236}">
                <a16:creationId xmlns:a16="http://schemas.microsoft.com/office/drawing/2014/main" id="{7DDF79F8-6190-FBAC-BC46-DA288429ACA2}"/>
              </a:ext>
            </a:extLst>
          </p:cNvPr>
          <p:cNvSpPr txBox="1"/>
          <p:nvPr/>
        </p:nvSpPr>
        <p:spPr>
          <a:xfrm>
            <a:off x="8081326" y="4187524"/>
            <a:ext cx="1371612"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Cloud Storage</a:t>
            </a:r>
          </a:p>
        </p:txBody>
      </p:sp>
      <p:pic>
        <p:nvPicPr>
          <p:cNvPr id="109" name="Graphic 108">
            <a:extLst>
              <a:ext uri="{FF2B5EF4-FFF2-40B4-BE49-F238E27FC236}">
                <a16:creationId xmlns:a16="http://schemas.microsoft.com/office/drawing/2014/main" id="{CCC798C5-8239-59E6-BAC3-C6D4B0A26F4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370818" y="3793354"/>
            <a:ext cx="381000" cy="342900"/>
          </a:xfrm>
          <a:prstGeom prst="rect">
            <a:avLst/>
          </a:prstGeom>
        </p:spPr>
      </p:pic>
      <p:sp>
        <p:nvSpPr>
          <p:cNvPr id="110" name="TextBox 109">
            <a:extLst>
              <a:ext uri="{FF2B5EF4-FFF2-40B4-BE49-F238E27FC236}">
                <a16:creationId xmlns:a16="http://schemas.microsoft.com/office/drawing/2014/main" id="{D2A6CFCD-63A6-990B-219C-6264A38DCB0A}"/>
              </a:ext>
            </a:extLst>
          </p:cNvPr>
          <p:cNvSpPr txBox="1"/>
          <p:nvPr/>
        </p:nvSpPr>
        <p:spPr>
          <a:xfrm>
            <a:off x="10164414" y="4187543"/>
            <a:ext cx="793807"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Composite</a:t>
            </a:r>
          </a:p>
        </p:txBody>
      </p:sp>
      <p:sp>
        <p:nvSpPr>
          <p:cNvPr id="113" name="TextBox 112">
            <a:extLst>
              <a:ext uri="{FF2B5EF4-FFF2-40B4-BE49-F238E27FC236}">
                <a16:creationId xmlns:a16="http://schemas.microsoft.com/office/drawing/2014/main" id="{6239C48B-92A3-2289-00E3-5D6E1247D638}"/>
              </a:ext>
            </a:extLst>
          </p:cNvPr>
          <p:cNvSpPr txBox="1"/>
          <p:nvPr/>
        </p:nvSpPr>
        <p:spPr>
          <a:xfrm>
            <a:off x="914397" y="5552364"/>
            <a:ext cx="1371600"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Compute</a:t>
            </a:r>
          </a:p>
        </p:txBody>
      </p:sp>
      <p:pic>
        <p:nvPicPr>
          <p:cNvPr id="114" name="Graphic 113">
            <a:extLst>
              <a:ext uri="{FF2B5EF4-FFF2-40B4-BE49-F238E27FC236}">
                <a16:creationId xmlns:a16="http://schemas.microsoft.com/office/drawing/2014/main" id="{37B04CFA-713D-5B99-E450-2ABAB62B2CC0}"/>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428747" y="5169935"/>
            <a:ext cx="342900" cy="342900"/>
          </a:xfrm>
          <a:prstGeom prst="rect">
            <a:avLst/>
          </a:prstGeom>
        </p:spPr>
      </p:pic>
      <p:sp>
        <p:nvSpPr>
          <p:cNvPr id="117" name="TextBox 116">
            <a:extLst>
              <a:ext uri="{FF2B5EF4-FFF2-40B4-BE49-F238E27FC236}">
                <a16:creationId xmlns:a16="http://schemas.microsoft.com/office/drawing/2014/main" id="{8F59B5ED-100C-37AA-23F7-8D9B111C62DD}"/>
              </a:ext>
            </a:extLst>
          </p:cNvPr>
          <p:cNvSpPr txBox="1"/>
          <p:nvPr/>
        </p:nvSpPr>
        <p:spPr>
          <a:xfrm>
            <a:off x="2706617" y="5552364"/>
            <a:ext cx="1371600"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Compute</a:t>
            </a:r>
          </a:p>
          <a:p>
            <a:pPr algn="ctr"/>
            <a:r>
              <a:rPr lang="en-US" sz="1000" dirty="0">
                <a:latin typeface="Lato" panose="020F0502020204030203" pitchFamily="34" charset="77"/>
                <a:ea typeface="DIN 2014 Demi" panose="020B0504020202020204" pitchFamily="34" charset="77"/>
              </a:rPr>
              <a:t>Master Shape</a:t>
            </a:r>
          </a:p>
        </p:txBody>
      </p:sp>
      <p:pic>
        <p:nvPicPr>
          <p:cNvPr id="118" name="Graphic 117">
            <a:extLst>
              <a:ext uri="{FF2B5EF4-FFF2-40B4-BE49-F238E27FC236}">
                <a16:creationId xmlns:a16="http://schemas.microsoft.com/office/drawing/2014/main" id="{F01108B3-EC02-985F-5A04-275A0E38FD6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3220967" y="5169935"/>
            <a:ext cx="342900" cy="342900"/>
          </a:xfrm>
          <a:prstGeom prst="rect">
            <a:avLst/>
          </a:prstGeom>
        </p:spPr>
      </p:pic>
      <p:pic>
        <p:nvPicPr>
          <p:cNvPr id="121" name="Graphic 120">
            <a:extLst>
              <a:ext uri="{FF2B5EF4-FFF2-40B4-BE49-F238E27FC236}">
                <a16:creationId xmlns:a16="http://schemas.microsoft.com/office/drawing/2014/main" id="{0FD0DEDD-8093-92FB-15B1-33B86B8DF52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5014309" y="5076054"/>
            <a:ext cx="342900" cy="431800"/>
          </a:xfrm>
          <a:prstGeom prst="rect">
            <a:avLst/>
          </a:prstGeom>
        </p:spPr>
      </p:pic>
      <p:sp>
        <p:nvSpPr>
          <p:cNvPr id="122" name="TextBox 121">
            <a:extLst>
              <a:ext uri="{FF2B5EF4-FFF2-40B4-BE49-F238E27FC236}">
                <a16:creationId xmlns:a16="http://schemas.microsoft.com/office/drawing/2014/main" id="{50C9CABB-E544-5998-91EE-8B4972660958}"/>
              </a:ext>
            </a:extLst>
          </p:cNvPr>
          <p:cNvSpPr txBox="1"/>
          <p:nvPr/>
        </p:nvSpPr>
        <p:spPr>
          <a:xfrm>
            <a:off x="4859214" y="5556380"/>
            <a:ext cx="659155"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Concept</a:t>
            </a:r>
          </a:p>
        </p:txBody>
      </p:sp>
      <p:pic>
        <p:nvPicPr>
          <p:cNvPr id="125" name="Graphic 124">
            <a:extLst>
              <a:ext uri="{FF2B5EF4-FFF2-40B4-BE49-F238E27FC236}">
                <a16:creationId xmlns:a16="http://schemas.microsoft.com/office/drawing/2014/main" id="{441801FA-B1F8-D88B-915A-1976825560A5}"/>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6803457" y="5076054"/>
            <a:ext cx="342900" cy="431800"/>
          </a:xfrm>
          <a:prstGeom prst="rect">
            <a:avLst/>
          </a:prstGeom>
        </p:spPr>
      </p:pic>
      <p:sp>
        <p:nvSpPr>
          <p:cNvPr id="126" name="TextBox 125">
            <a:extLst>
              <a:ext uri="{FF2B5EF4-FFF2-40B4-BE49-F238E27FC236}">
                <a16:creationId xmlns:a16="http://schemas.microsoft.com/office/drawing/2014/main" id="{7FAE70DB-F970-1689-9C99-C17F4B879472}"/>
              </a:ext>
            </a:extLst>
          </p:cNvPr>
          <p:cNvSpPr txBox="1"/>
          <p:nvPr/>
        </p:nvSpPr>
        <p:spPr>
          <a:xfrm>
            <a:off x="6629299" y="5562871"/>
            <a:ext cx="691215"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Costume</a:t>
            </a:r>
          </a:p>
        </p:txBody>
      </p:sp>
      <p:pic>
        <p:nvPicPr>
          <p:cNvPr id="129" name="Graphic 128">
            <a:extLst>
              <a:ext uri="{FF2B5EF4-FFF2-40B4-BE49-F238E27FC236}">
                <a16:creationId xmlns:a16="http://schemas.microsoft.com/office/drawing/2014/main" id="{8C5EF446-21A9-DEB6-3D68-D29D669E295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8523408" y="5107348"/>
            <a:ext cx="431800" cy="431800"/>
          </a:xfrm>
          <a:prstGeom prst="rect">
            <a:avLst/>
          </a:prstGeom>
        </p:spPr>
      </p:pic>
      <p:sp>
        <p:nvSpPr>
          <p:cNvPr id="130" name="TextBox 129">
            <a:extLst>
              <a:ext uri="{FF2B5EF4-FFF2-40B4-BE49-F238E27FC236}">
                <a16:creationId xmlns:a16="http://schemas.microsoft.com/office/drawing/2014/main" id="{6A195895-5D4C-F4E4-3EBB-D2F343057F96}"/>
              </a:ext>
            </a:extLst>
          </p:cNvPr>
          <p:cNvSpPr txBox="1"/>
          <p:nvPr/>
        </p:nvSpPr>
        <p:spPr>
          <a:xfrm>
            <a:off x="8259621" y="5561880"/>
            <a:ext cx="1015021" cy="246221"/>
          </a:xfrm>
          <a:prstGeom prst="rect">
            <a:avLst/>
          </a:prstGeom>
          <a:noFill/>
        </p:spPr>
        <p:txBody>
          <a:bodyPr wrap="none" rtlCol="0">
            <a:spAutoFit/>
          </a:bodyPr>
          <a:lstStyle/>
          <a:p>
            <a:r>
              <a:rPr lang="en-US" sz="1000" dirty="0">
                <a:latin typeface="Lato" panose="020F0502020204030203" pitchFamily="34" charset="77"/>
                <a:ea typeface="DIN 2014 Demi" panose="020B0504020202020204" pitchFamily="34" charset="77"/>
              </a:rPr>
              <a:t>Creative Work</a:t>
            </a:r>
          </a:p>
        </p:txBody>
      </p:sp>
    </p:spTree>
    <p:extLst>
      <p:ext uri="{BB962C8B-B14F-4D97-AF65-F5344CB8AC3E}">
        <p14:creationId xmlns:p14="http://schemas.microsoft.com/office/powerpoint/2010/main" val="360317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1C75D36A-7EFC-2D47-2343-1E5DF6042A8B}"/>
              </a:ext>
            </a:extLst>
          </p:cNvPr>
          <p:cNvSpPr txBox="1"/>
          <p:nvPr/>
        </p:nvSpPr>
        <p:spPr>
          <a:xfrm>
            <a:off x="914394" y="1442315"/>
            <a:ext cx="1371605"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Database</a:t>
            </a:r>
          </a:p>
        </p:txBody>
      </p:sp>
      <p:pic>
        <p:nvPicPr>
          <p:cNvPr id="48" name="Graphic 47">
            <a:extLst>
              <a:ext uri="{FF2B5EF4-FFF2-40B4-BE49-F238E27FC236}">
                <a16:creationId xmlns:a16="http://schemas.microsoft.com/office/drawing/2014/main" id="{DB9CC3C9-36BB-E85B-3334-AC01C76461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8746" y="962487"/>
            <a:ext cx="342900" cy="431800"/>
          </a:xfrm>
          <a:prstGeom prst="rect">
            <a:avLst/>
          </a:prstGeom>
        </p:spPr>
      </p:pic>
      <p:sp>
        <p:nvSpPr>
          <p:cNvPr id="52" name="TextBox 51">
            <a:extLst>
              <a:ext uri="{FF2B5EF4-FFF2-40B4-BE49-F238E27FC236}">
                <a16:creationId xmlns:a16="http://schemas.microsoft.com/office/drawing/2014/main" id="{4F4AE7DD-26F2-A029-2E15-030C4640DBED}"/>
              </a:ext>
            </a:extLst>
          </p:cNvPr>
          <p:cNvSpPr txBox="1"/>
          <p:nvPr/>
        </p:nvSpPr>
        <p:spPr>
          <a:xfrm>
            <a:off x="2711828" y="1433816"/>
            <a:ext cx="1371600"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Storage</a:t>
            </a:r>
          </a:p>
          <a:p>
            <a:pPr algn="ctr"/>
            <a:r>
              <a:rPr lang="en-US" sz="1000" dirty="0">
                <a:latin typeface="Lato" panose="020F0502020204030203" pitchFamily="34" charset="77"/>
                <a:ea typeface="DIN 2014 Demi" panose="020B0504020202020204" pitchFamily="34" charset="77"/>
              </a:rPr>
              <a:t>Master Shape</a:t>
            </a:r>
          </a:p>
        </p:txBody>
      </p:sp>
      <p:pic>
        <p:nvPicPr>
          <p:cNvPr id="54" name="Graphic 53">
            <a:extLst>
              <a:ext uri="{FF2B5EF4-FFF2-40B4-BE49-F238E27FC236}">
                <a16:creationId xmlns:a16="http://schemas.microsoft.com/office/drawing/2014/main" id="{B3689422-47CB-D652-6562-8135EAEC32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26178" y="962487"/>
            <a:ext cx="342900" cy="431800"/>
          </a:xfrm>
          <a:prstGeom prst="rect">
            <a:avLst/>
          </a:prstGeom>
        </p:spPr>
      </p:pic>
      <p:pic>
        <p:nvPicPr>
          <p:cNvPr id="59" name="Graphic 58">
            <a:extLst>
              <a:ext uri="{FF2B5EF4-FFF2-40B4-BE49-F238E27FC236}">
                <a16:creationId xmlns:a16="http://schemas.microsoft.com/office/drawing/2014/main" id="{7F7A89CA-2A1D-EAC3-AD8D-5D523B754A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69844" y="988590"/>
            <a:ext cx="431800" cy="419100"/>
          </a:xfrm>
          <a:prstGeom prst="rect">
            <a:avLst/>
          </a:prstGeom>
        </p:spPr>
      </p:pic>
      <p:sp>
        <p:nvSpPr>
          <p:cNvPr id="66" name="TextBox 65">
            <a:extLst>
              <a:ext uri="{FF2B5EF4-FFF2-40B4-BE49-F238E27FC236}">
                <a16:creationId xmlns:a16="http://schemas.microsoft.com/office/drawing/2014/main" id="{CEB8F072-75F6-5B8A-B4D3-CEBA370A4329}"/>
              </a:ext>
            </a:extLst>
          </p:cNvPr>
          <p:cNvSpPr txBox="1"/>
          <p:nvPr/>
        </p:nvSpPr>
        <p:spPr>
          <a:xfrm>
            <a:off x="4820097" y="1444348"/>
            <a:ext cx="731290"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Depiction</a:t>
            </a:r>
          </a:p>
        </p:txBody>
      </p:sp>
      <p:pic>
        <p:nvPicPr>
          <p:cNvPr id="76" name="Graphic 75">
            <a:extLst>
              <a:ext uri="{FF2B5EF4-FFF2-40B4-BE49-F238E27FC236}">
                <a16:creationId xmlns:a16="http://schemas.microsoft.com/office/drawing/2014/main" id="{B9C91758-9011-6728-27D9-B88B04C8A2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05419" y="988800"/>
            <a:ext cx="342900" cy="431800"/>
          </a:xfrm>
          <a:prstGeom prst="rect">
            <a:avLst/>
          </a:prstGeom>
        </p:spPr>
      </p:pic>
      <p:sp>
        <p:nvSpPr>
          <p:cNvPr id="86" name="TextBox 85">
            <a:extLst>
              <a:ext uri="{FF2B5EF4-FFF2-40B4-BE49-F238E27FC236}">
                <a16:creationId xmlns:a16="http://schemas.microsoft.com/office/drawing/2014/main" id="{EFA9DD58-E4E5-1C4A-12BE-E6035843FAF9}"/>
              </a:ext>
            </a:extLst>
          </p:cNvPr>
          <p:cNvSpPr txBox="1"/>
          <p:nvPr/>
        </p:nvSpPr>
        <p:spPr>
          <a:xfrm>
            <a:off x="6590384" y="1444348"/>
            <a:ext cx="772969"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Document</a:t>
            </a:r>
          </a:p>
        </p:txBody>
      </p:sp>
      <p:pic>
        <p:nvPicPr>
          <p:cNvPr id="91" name="Graphic 90">
            <a:extLst>
              <a:ext uri="{FF2B5EF4-FFF2-40B4-BE49-F238E27FC236}">
                <a16:creationId xmlns:a16="http://schemas.microsoft.com/office/drawing/2014/main" id="{09498E61-48EF-2710-014F-C9B448861A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97646" y="988800"/>
            <a:ext cx="342900" cy="431800"/>
          </a:xfrm>
          <a:prstGeom prst="rect">
            <a:avLst/>
          </a:prstGeom>
        </p:spPr>
      </p:pic>
      <p:sp>
        <p:nvSpPr>
          <p:cNvPr id="131" name="TextBox 130">
            <a:extLst>
              <a:ext uri="{FF2B5EF4-FFF2-40B4-BE49-F238E27FC236}">
                <a16:creationId xmlns:a16="http://schemas.microsoft.com/office/drawing/2014/main" id="{B88DE498-BEFF-6CBA-9A53-B1F777599479}"/>
              </a:ext>
            </a:extLst>
          </p:cNvPr>
          <p:cNvSpPr txBox="1"/>
          <p:nvPr/>
        </p:nvSpPr>
        <p:spPr>
          <a:xfrm>
            <a:off x="8002255" y="1435621"/>
            <a:ext cx="1533682"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Structured Document</a:t>
            </a:r>
          </a:p>
        </p:txBody>
      </p:sp>
      <p:sp>
        <p:nvSpPr>
          <p:cNvPr id="134" name="TextBox 133">
            <a:extLst>
              <a:ext uri="{FF2B5EF4-FFF2-40B4-BE49-F238E27FC236}">
                <a16:creationId xmlns:a16="http://schemas.microsoft.com/office/drawing/2014/main" id="{D8D9CE8A-C1A1-847D-9BEF-81283B07F1C2}"/>
              </a:ext>
            </a:extLst>
          </p:cNvPr>
          <p:cNvSpPr txBox="1"/>
          <p:nvPr/>
        </p:nvSpPr>
        <p:spPr>
          <a:xfrm>
            <a:off x="9804456" y="1443962"/>
            <a:ext cx="1513728"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Dynamic Security Policy</a:t>
            </a:r>
          </a:p>
        </p:txBody>
      </p:sp>
      <p:pic>
        <p:nvPicPr>
          <p:cNvPr id="135" name="Graphic 134">
            <a:extLst>
              <a:ext uri="{FF2B5EF4-FFF2-40B4-BE49-F238E27FC236}">
                <a16:creationId xmlns:a16="http://schemas.microsoft.com/office/drawing/2014/main" id="{C841BB32-D456-113D-59C1-FB6FBD9D655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389870" y="1001379"/>
            <a:ext cx="342900" cy="431800"/>
          </a:xfrm>
          <a:prstGeom prst="rect">
            <a:avLst/>
          </a:prstGeom>
        </p:spPr>
      </p:pic>
      <p:sp>
        <p:nvSpPr>
          <p:cNvPr id="138" name="TextBox 137">
            <a:extLst>
              <a:ext uri="{FF2B5EF4-FFF2-40B4-BE49-F238E27FC236}">
                <a16:creationId xmlns:a16="http://schemas.microsoft.com/office/drawing/2014/main" id="{B4E3C9A4-6FB9-414F-CB16-72828DDFCF36}"/>
              </a:ext>
            </a:extLst>
          </p:cNvPr>
          <p:cNvSpPr txBox="1"/>
          <p:nvPr/>
        </p:nvSpPr>
        <p:spPr>
          <a:xfrm>
            <a:off x="2877310" y="2818790"/>
            <a:ext cx="1021433" cy="400110"/>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Electronic Mail</a:t>
            </a:r>
          </a:p>
          <a:p>
            <a:pPr algn="ctr"/>
            <a:r>
              <a:rPr lang="en-US" sz="1000" dirty="0">
                <a:latin typeface="Lato" panose="020F0502020204030203" pitchFamily="34" charset="77"/>
                <a:ea typeface="DIN 2014 Demi" panose="020B0504020202020204" pitchFamily="34" charset="77"/>
              </a:rPr>
              <a:t>Master Shape</a:t>
            </a:r>
          </a:p>
        </p:txBody>
      </p:sp>
      <p:pic>
        <p:nvPicPr>
          <p:cNvPr id="139" name="Graphic 138">
            <a:extLst>
              <a:ext uri="{FF2B5EF4-FFF2-40B4-BE49-F238E27FC236}">
                <a16:creationId xmlns:a16="http://schemas.microsoft.com/office/drawing/2014/main" id="{74251600-FAF9-0478-4852-A9112286EF9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78477" y="2361991"/>
            <a:ext cx="419100" cy="431800"/>
          </a:xfrm>
          <a:prstGeom prst="rect">
            <a:avLst/>
          </a:prstGeom>
        </p:spPr>
      </p:pic>
      <p:sp>
        <p:nvSpPr>
          <p:cNvPr id="142" name="TextBox 141">
            <a:extLst>
              <a:ext uri="{FF2B5EF4-FFF2-40B4-BE49-F238E27FC236}">
                <a16:creationId xmlns:a16="http://schemas.microsoft.com/office/drawing/2014/main" id="{A3EC626C-15DF-727E-B7A9-F4D1CF7C8EE9}"/>
              </a:ext>
            </a:extLst>
          </p:cNvPr>
          <p:cNvSpPr txBox="1"/>
          <p:nvPr/>
        </p:nvSpPr>
        <p:spPr>
          <a:xfrm>
            <a:off x="1077304" y="2817164"/>
            <a:ext cx="1021434"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Electronic Mail</a:t>
            </a:r>
          </a:p>
        </p:txBody>
      </p:sp>
      <p:pic>
        <p:nvPicPr>
          <p:cNvPr id="143" name="Graphic 142">
            <a:extLst>
              <a:ext uri="{FF2B5EF4-FFF2-40B4-BE49-F238E27FC236}">
                <a16:creationId xmlns:a16="http://schemas.microsoft.com/office/drawing/2014/main" id="{85501C44-B465-6D7B-C990-FBCCBE1FDD2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72121" y="2463305"/>
            <a:ext cx="431800" cy="342900"/>
          </a:xfrm>
          <a:prstGeom prst="rect">
            <a:avLst/>
          </a:prstGeom>
        </p:spPr>
      </p:pic>
      <p:sp>
        <p:nvSpPr>
          <p:cNvPr id="146" name="TextBox 145">
            <a:extLst>
              <a:ext uri="{FF2B5EF4-FFF2-40B4-BE49-F238E27FC236}">
                <a16:creationId xmlns:a16="http://schemas.microsoft.com/office/drawing/2014/main" id="{CD09F5DD-38EE-6910-AB28-1BF1A934C97B}"/>
              </a:ext>
            </a:extLst>
          </p:cNvPr>
          <p:cNvSpPr txBox="1"/>
          <p:nvPr/>
        </p:nvSpPr>
        <p:spPr>
          <a:xfrm>
            <a:off x="4859259" y="2819862"/>
            <a:ext cx="681597" cy="246221"/>
          </a:xfrm>
          <a:prstGeom prst="rect">
            <a:avLst/>
          </a:prstGeom>
          <a:noFill/>
        </p:spPr>
        <p:txBody>
          <a:bodyPr wrap="none" rtlCol="0">
            <a:spAutoFit/>
          </a:bodyPr>
          <a:lstStyle/>
          <a:p>
            <a:r>
              <a:rPr lang="en-US" sz="1000" dirty="0">
                <a:latin typeface="Lato" panose="020F0502020204030203" pitchFamily="34" charset="77"/>
                <a:ea typeface="DIN 2014 Demi" panose="020B0504020202020204" pitchFamily="34" charset="77"/>
              </a:rPr>
              <a:t>Ethernet</a:t>
            </a:r>
          </a:p>
        </p:txBody>
      </p:sp>
      <p:sp>
        <p:nvSpPr>
          <p:cNvPr id="150" name="TextBox 149">
            <a:extLst>
              <a:ext uri="{FF2B5EF4-FFF2-40B4-BE49-F238E27FC236}">
                <a16:creationId xmlns:a16="http://schemas.microsoft.com/office/drawing/2014/main" id="{802AFBF5-C44E-8C50-1105-D06C6B5BFA78}"/>
              </a:ext>
            </a:extLst>
          </p:cNvPr>
          <p:cNvSpPr txBox="1"/>
          <p:nvPr/>
        </p:nvSpPr>
        <p:spPr>
          <a:xfrm>
            <a:off x="6568747" y="2817309"/>
            <a:ext cx="816249"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Fiber Optic</a:t>
            </a:r>
          </a:p>
        </p:txBody>
      </p:sp>
      <p:pic>
        <p:nvPicPr>
          <p:cNvPr id="151" name="Graphic 150">
            <a:extLst>
              <a:ext uri="{FF2B5EF4-FFF2-40B4-BE49-F238E27FC236}">
                <a16:creationId xmlns:a16="http://schemas.microsoft.com/office/drawing/2014/main" id="{66818A37-320B-AA38-1552-05964343E0D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05422" y="2351208"/>
            <a:ext cx="342900" cy="431800"/>
          </a:xfrm>
          <a:prstGeom prst="rect">
            <a:avLst/>
          </a:prstGeom>
        </p:spPr>
      </p:pic>
      <p:sp>
        <p:nvSpPr>
          <p:cNvPr id="154" name="TextBox 153">
            <a:extLst>
              <a:ext uri="{FF2B5EF4-FFF2-40B4-BE49-F238E27FC236}">
                <a16:creationId xmlns:a16="http://schemas.microsoft.com/office/drawing/2014/main" id="{58432F82-C19D-4BD8-8AEA-96DCF5AF2406}"/>
              </a:ext>
            </a:extLst>
          </p:cNvPr>
          <p:cNvSpPr txBox="1"/>
          <p:nvPr/>
        </p:nvSpPr>
        <p:spPr>
          <a:xfrm>
            <a:off x="8210860" y="2884102"/>
            <a:ext cx="1168910" cy="246221"/>
          </a:xfrm>
          <a:prstGeom prst="rect">
            <a:avLst/>
          </a:prstGeom>
          <a:noFill/>
        </p:spPr>
        <p:txBody>
          <a:bodyPr wrap="none" rtlCol="0">
            <a:spAutoFit/>
          </a:bodyPr>
          <a:lstStyle/>
          <a:p>
            <a:r>
              <a:rPr lang="en-US" sz="1000" dirty="0">
                <a:latin typeface="Lato" panose="020F0502020204030203" pitchFamily="34" charset="77"/>
                <a:ea typeface="DIN 2014 Demi" panose="020B0504020202020204" pitchFamily="34" charset="77"/>
              </a:rPr>
              <a:t>Working  Storage</a:t>
            </a:r>
          </a:p>
        </p:txBody>
      </p:sp>
      <p:pic>
        <p:nvPicPr>
          <p:cNvPr id="155" name="Graphic 154">
            <a:extLst>
              <a:ext uri="{FF2B5EF4-FFF2-40B4-BE49-F238E27FC236}">
                <a16:creationId xmlns:a16="http://schemas.microsoft.com/office/drawing/2014/main" id="{F9A98920-8AC0-1C99-EBB6-1D763909483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597642" y="2374047"/>
            <a:ext cx="342900" cy="431800"/>
          </a:xfrm>
          <a:prstGeom prst="rect">
            <a:avLst/>
          </a:prstGeom>
        </p:spPr>
      </p:pic>
      <p:sp>
        <p:nvSpPr>
          <p:cNvPr id="158" name="TextBox 157">
            <a:extLst>
              <a:ext uri="{FF2B5EF4-FFF2-40B4-BE49-F238E27FC236}">
                <a16:creationId xmlns:a16="http://schemas.microsoft.com/office/drawing/2014/main" id="{53E2E286-96CD-C668-9ECA-B435A4B865BB}"/>
              </a:ext>
            </a:extLst>
          </p:cNvPr>
          <p:cNvSpPr txBox="1"/>
          <p:nvPr/>
        </p:nvSpPr>
        <p:spPr>
          <a:xfrm>
            <a:off x="9992888" y="2818790"/>
            <a:ext cx="1136851" cy="400110"/>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Working Storage</a:t>
            </a:r>
          </a:p>
          <a:p>
            <a:pPr algn="ctr"/>
            <a:r>
              <a:rPr lang="en-US" sz="1000" dirty="0">
                <a:latin typeface="Lato" panose="020F0502020204030203" pitchFamily="34" charset="77"/>
                <a:ea typeface="DIN 2014 Demi" panose="020B0504020202020204" pitchFamily="34" charset="77"/>
              </a:rPr>
              <a:t>Master Shape</a:t>
            </a:r>
          </a:p>
        </p:txBody>
      </p:sp>
      <p:pic>
        <p:nvPicPr>
          <p:cNvPr id="159" name="Graphic 158">
            <a:extLst>
              <a:ext uri="{FF2B5EF4-FFF2-40B4-BE49-F238E27FC236}">
                <a16:creationId xmlns:a16="http://schemas.microsoft.com/office/drawing/2014/main" id="{9E23EA9C-1E34-E003-C7A1-974E740B423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389863" y="2370654"/>
            <a:ext cx="342900" cy="431800"/>
          </a:xfrm>
          <a:prstGeom prst="rect">
            <a:avLst/>
          </a:prstGeom>
        </p:spPr>
      </p:pic>
      <p:sp>
        <p:nvSpPr>
          <p:cNvPr id="162" name="TextBox 161">
            <a:extLst>
              <a:ext uri="{FF2B5EF4-FFF2-40B4-BE49-F238E27FC236}">
                <a16:creationId xmlns:a16="http://schemas.microsoft.com/office/drawing/2014/main" id="{1D0E14CC-88C2-1FAE-5DB4-263344611A25}"/>
              </a:ext>
            </a:extLst>
          </p:cNvPr>
          <p:cNvSpPr txBox="1"/>
          <p:nvPr/>
        </p:nvSpPr>
        <p:spPr>
          <a:xfrm>
            <a:off x="1040585" y="4184060"/>
            <a:ext cx="1119217"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General Security</a:t>
            </a:r>
          </a:p>
        </p:txBody>
      </p:sp>
      <p:pic>
        <p:nvPicPr>
          <p:cNvPr id="163" name="Graphic 162">
            <a:extLst>
              <a:ext uri="{FF2B5EF4-FFF2-40B4-BE49-F238E27FC236}">
                <a16:creationId xmlns:a16="http://schemas.microsoft.com/office/drawing/2014/main" id="{317608F5-67C8-9BEE-C134-BFE106E93ED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28744" y="3726434"/>
            <a:ext cx="342900" cy="431800"/>
          </a:xfrm>
          <a:prstGeom prst="rect">
            <a:avLst/>
          </a:prstGeom>
        </p:spPr>
      </p:pic>
      <p:pic>
        <p:nvPicPr>
          <p:cNvPr id="166" name="Graphic 165">
            <a:extLst>
              <a:ext uri="{FF2B5EF4-FFF2-40B4-BE49-F238E27FC236}">
                <a16:creationId xmlns:a16="http://schemas.microsoft.com/office/drawing/2014/main" id="{5AE995AD-AF21-35E4-89F2-8D7CED25BDD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189222" y="3815284"/>
            <a:ext cx="431800" cy="342900"/>
          </a:xfrm>
          <a:prstGeom prst="rect">
            <a:avLst/>
          </a:prstGeom>
        </p:spPr>
      </p:pic>
      <p:sp>
        <p:nvSpPr>
          <p:cNvPr id="167" name="TextBox 166">
            <a:extLst>
              <a:ext uri="{FF2B5EF4-FFF2-40B4-BE49-F238E27FC236}">
                <a16:creationId xmlns:a16="http://schemas.microsoft.com/office/drawing/2014/main" id="{AAEA924C-6280-A394-31C3-7131FC4D62FB}"/>
              </a:ext>
            </a:extLst>
          </p:cNvPr>
          <p:cNvSpPr txBox="1"/>
          <p:nvPr/>
        </p:nvSpPr>
        <p:spPr>
          <a:xfrm>
            <a:off x="3140466" y="4194000"/>
            <a:ext cx="529312"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Image</a:t>
            </a:r>
          </a:p>
        </p:txBody>
      </p:sp>
      <p:sp>
        <p:nvSpPr>
          <p:cNvPr id="170" name="TextBox 169">
            <a:extLst>
              <a:ext uri="{FF2B5EF4-FFF2-40B4-BE49-F238E27FC236}">
                <a16:creationId xmlns:a16="http://schemas.microsoft.com/office/drawing/2014/main" id="{D8B3E760-72FB-E5C2-A04D-A09DDC543B1D}"/>
              </a:ext>
            </a:extLst>
          </p:cNvPr>
          <p:cNvSpPr txBox="1"/>
          <p:nvPr/>
        </p:nvSpPr>
        <p:spPr>
          <a:xfrm>
            <a:off x="4660179" y="4194050"/>
            <a:ext cx="1074333"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Moving Image 1</a:t>
            </a:r>
          </a:p>
        </p:txBody>
      </p:sp>
      <p:sp>
        <p:nvSpPr>
          <p:cNvPr id="174" name="TextBox 173">
            <a:extLst>
              <a:ext uri="{FF2B5EF4-FFF2-40B4-BE49-F238E27FC236}">
                <a16:creationId xmlns:a16="http://schemas.microsoft.com/office/drawing/2014/main" id="{A3F86C0F-E648-D4D7-36AA-B4E3A372114F}"/>
              </a:ext>
            </a:extLst>
          </p:cNvPr>
          <p:cNvSpPr txBox="1"/>
          <p:nvPr/>
        </p:nvSpPr>
        <p:spPr>
          <a:xfrm>
            <a:off x="6448278" y="4190337"/>
            <a:ext cx="1074333"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Moving Image 2</a:t>
            </a:r>
          </a:p>
        </p:txBody>
      </p:sp>
      <p:pic>
        <p:nvPicPr>
          <p:cNvPr id="175" name="Graphic 174">
            <a:extLst>
              <a:ext uri="{FF2B5EF4-FFF2-40B4-BE49-F238E27FC236}">
                <a16:creationId xmlns:a16="http://schemas.microsoft.com/office/drawing/2014/main" id="{5AF118F6-BABE-AA3A-4362-3290B51CD97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773665" y="3878834"/>
            <a:ext cx="431800" cy="279400"/>
          </a:xfrm>
          <a:prstGeom prst="rect">
            <a:avLst/>
          </a:prstGeom>
        </p:spPr>
      </p:pic>
      <p:pic>
        <p:nvPicPr>
          <p:cNvPr id="178" name="Graphic 177">
            <a:extLst>
              <a:ext uri="{FF2B5EF4-FFF2-40B4-BE49-F238E27FC236}">
                <a16:creationId xmlns:a16="http://schemas.microsoft.com/office/drawing/2014/main" id="{C9D6CCD8-946D-51E8-55B8-84093C4F324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608018" y="3718335"/>
            <a:ext cx="342900" cy="431800"/>
          </a:xfrm>
          <a:prstGeom prst="rect">
            <a:avLst/>
          </a:prstGeom>
        </p:spPr>
      </p:pic>
      <p:sp>
        <p:nvSpPr>
          <p:cNvPr id="179" name="TextBox 178">
            <a:extLst>
              <a:ext uri="{FF2B5EF4-FFF2-40B4-BE49-F238E27FC236}">
                <a16:creationId xmlns:a16="http://schemas.microsoft.com/office/drawing/2014/main" id="{58F890A2-0A75-E256-9EA4-D3936DC62E5D}"/>
              </a:ext>
            </a:extLst>
          </p:cNvPr>
          <p:cNvSpPr txBox="1"/>
          <p:nvPr/>
        </p:nvSpPr>
        <p:spPr>
          <a:xfrm>
            <a:off x="8083288" y="4187526"/>
            <a:ext cx="1380507" cy="246221"/>
          </a:xfrm>
          <a:prstGeom prst="rect">
            <a:avLst/>
          </a:prstGeom>
          <a:noFill/>
        </p:spPr>
        <p:txBody>
          <a:bodyPr wrap="square" rtlCol="0">
            <a:spAutoFit/>
          </a:bodyPr>
          <a:lstStyle/>
          <a:p>
            <a:r>
              <a:rPr lang="en-US" sz="1000" dirty="0">
                <a:latin typeface="Lato" panose="020F0502020204030203" pitchFamily="34" charset="77"/>
                <a:ea typeface="DIN 2014 Demi" panose="020B0504020202020204" pitchFamily="34" charset="77"/>
              </a:rPr>
              <a:t>Transient  Storage</a:t>
            </a:r>
          </a:p>
        </p:txBody>
      </p:sp>
      <p:pic>
        <p:nvPicPr>
          <p:cNvPr id="182" name="Graphic 181">
            <a:extLst>
              <a:ext uri="{FF2B5EF4-FFF2-40B4-BE49-F238E27FC236}">
                <a16:creationId xmlns:a16="http://schemas.microsoft.com/office/drawing/2014/main" id="{E7B2F17D-53B9-D022-7DEC-7722914EFE89}"/>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0389520" y="3718285"/>
            <a:ext cx="342900" cy="431800"/>
          </a:xfrm>
          <a:prstGeom prst="rect">
            <a:avLst/>
          </a:prstGeom>
        </p:spPr>
      </p:pic>
      <p:sp>
        <p:nvSpPr>
          <p:cNvPr id="183" name="TextBox 182">
            <a:extLst>
              <a:ext uri="{FF2B5EF4-FFF2-40B4-BE49-F238E27FC236}">
                <a16:creationId xmlns:a16="http://schemas.microsoft.com/office/drawing/2014/main" id="{8602D04F-57E5-C3A9-BC9E-2BF191171B41}"/>
              </a:ext>
            </a:extLst>
          </p:cNvPr>
          <p:cNvSpPr txBox="1"/>
          <p:nvPr/>
        </p:nvSpPr>
        <p:spPr>
          <a:xfrm>
            <a:off x="9875740" y="4187476"/>
            <a:ext cx="1380507"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Transient Storage</a:t>
            </a:r>
          </a:p>
          <a:p>
            <a:pPr algn="ctr"/>
            <a:r>
              <a:rPr lang="en-US" sz="1000" dirty="0">
                <a:latin typeface="Lato" panose="020F0502020204030203" pitchFamily="34" charset="77"/>
                <a:ea typeface="DIN 2014 Demi" panose="020B0504020202020204" pitchFamily="34" charset="77"/>
              </a:rPr>
              <a:t>Master Shape</a:t>
            </a:r>
          </a:p>
        </p:txBody>
      </p:sp>
      <p:pic>
        <p:nvPicPr>
          <p:cNvPr id="186" name="Graphic 185">
            <a:extLst>
              <a:ext uri="{FF2B5EF4-FFF2-40B4-BE49-F238E27FC236}">
                <a16:creationId xmlns:a16="http://schemas.microsoft.com/office/drawing/2014/main" id="{1C88B28D-6800-9B1F-C688-E4E1030D1DF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473676" y="5098034"/>
            <a:ext cx="266700" cy="431800"/>
          </a:xfrm>
          <a:prstGeom prst="rect">
            <a:avLst/>
          </a:prstGeom>
        </p:spPr>
      </p:pic>
      <p:sp>
        <p:nvSpPr>
          <p:cNvPr id="187" name="TextBox 186">
            <a:extLst>
              <a:ext uri="{FF2B5EF4-FFF2-40B4-BE49-F238E27FC236}">
                <a16:creationId xmlns:a16="http://schemas.microsoft.com/office/drawing/2014/main" id="{11C83023-7016-11FC-0F5D-9D4B1CDD771C}"/>
              </a:ext>
            </a:extLst>
          </p:cNvPr>
          <p:cNvSpPr txBox="1"/>
          <p:nvPr/>
        </p:nvSpPr>
        <p:spPr>
          <a:xfrm>
            <a:off x="1273441" y="5559126"/>
            <a:ext cx="667170"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Location</a:t>
            </a:r>
          </a:p>
        </p:txBody>
      </p:sp>
      <p:pic>
        <p:nvPicPr>
          <p:cNvPr id="190" name="Graphic 189">
            <a:extLst>
              <a:ext uri="{FF2B5EF4-FFF2-40B4-BE49-F238E27FC236}">
                <a16:creationId xmlns:a16="http://schemas.microsoft.com/office/drawing/2014/main" id="{4FA625FC-69B1-BBD7-2386-9670C6C257F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979861" y="5084242"/>
            <a:ext cx="419100" cy="431800"/>
          </a:xfrm>
          <a:prstGeom prst="rect">
            <a:avLst/>
          </a:prstGeom>
        </p:spPr>
      </p:pic>
      <p:sp>
        <p:nvSpPr>
          <p:cNvPr id="191" name="TextBox 190">
            <a:extLst>
              <a:ext uri="{FF2B5EF4-FFF2-40B4-BE49-F238E27FC236}">
                <a16:creationId xmlns:a16="http://schemas.microsoft.com/office/drawing/2014/main" id="{EF9F59D4-0F26-1F45-F5C2-2A7D0066DAD3}"/>
              </a:ext>
            </a:extLst>
          </p:cNvPr>
          <p:cNvSpPr txBox="1"/>
          <p:nvPr/>
        </p:nvSpPr>
        <p:spPr>
          <a:xfrm>
            <a:off x="4499921" y="5559126"/>
            <a:ext cx="1380506"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Machine Learning </a:t>
            </a:r>
            <a:br>
              <a:rPr lang="en-US" sz="1000" dirty="0">
                <a:latin typeface="Lato" panose="020F0502020204030203" pitchFamily="34" charset="77"/>
                <a:ea typeface="DIN 2014 Demi" panose="020B0504020202020204" pitchFamily="34" charset="77"/>
              </a:rPr>
            </a:br>
            <a:r>
              <a:rPr lang="en-US" sz="1000" dirty="0">
                <a:latin typeface="Lato" panose="020F0502020204030203" pitchFamily="34" charset="77"/>
                <a:ea typeface="DIN 2014 Demi" panose="020B0504020202020204" pitchFamily="34" charset="77"/>
              </a:rPr>
              <a:t>Master Shape</a:t>
            </a:r>
          </a:p>
        </p:txBody>
      </p:sp>
      <p:pic>
        <p:nvPicPr>
          <p:cNvPr id="194" name="Graphic 193">
            <a:extLst>
              <a:ext uri="{FF2B5EF4-FFF2-40B4-BE49-F238E27FC236}">
                <a16:creationId xmlns:a16="http://schemas.microsoft.com/office/drawing/2014/main" id="{C9C629CF-3924-188D-B65B-737C96144E70}"/>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3228913" y="5094766"/>
            <a:ext cx="342900" cy="431800"/>
          </a:xfrm>
          <a:prstGeom prst="rect">
            <a:avLst/>
          </a:prstGeom>
        </p:spPr>
      </p:pic>
      <p:sp>
        <p:nvSpPr>
          <p:cNvPr id="195" name="TextBox 194">
            <a:extLst>
              <a:ext uri="{FF2B5EF4-FFF2-40B4-BE49-F238E27FC236}">
                <a16:creationId xmlns:a16="http://schemas.microsoft.com/office/drawing/2014/main" id="{6DFD05F5-FB92-56BB-E9D6-9A80055C89CF}"/>
              </a:ext>
            </a:extLst>
          </p:cNvPr>
          <p:cNvSpPr txBox="1"/>
          <p:nvPr/>
        </p:nvSpPr>
        <p:spPr>
          <a:xfrm>
            <a:off x="2708496" y="5574305"/>
            <a:ext cx="1371600"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Machine Learning</a:t>
            </a:r>
          </a:p>
        </p:txBody>
      </p:sp>
      <p:sp>
        <p:nvSpPr>
          <p:cNvPr id="198" name="TextBox 197">
            <a:extLst>
              <a:ext uri="{FF2B5EF4-FFF2-40B4-BE49-F238E27FC236}">
                <a16:creationId xmlns:a16="http://schemas.microsoft.com/office/drawing/2014/main" id="{1FA839C8-F43F-BB7D-29C3-2132C6BB3664}"/>
              </a:ext>
            </a:extLst>
          </p:cNvPr>
          <p:cNvSpPr txBox="1"/>
          <p:nvPr/>
        </p:nvSpPr>
        <p:spPr>
          <a:xfrm>
            <a:off x="6291068" y="5568125"/>
            <a:ext cx="1371600"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Messaging System</a:t>
            </a:r>
          </a:p>
        </p:txBody>
      </p:sp>
      <p:pic>
        <p:nvPicPr>
          <p:cNvPr id="199" name="Graphic 198">
            <a:extLst>
              <a:ext uri="{FF2B5EF4-FFF2-40B4-BE49-F238E27FC236}">
                <a16:creationId xmlns:a16="http://schemas.microsoft.com/office/drawing/2014/main" id="{4A69B98D-849F-E4A9-57B4-85627390E9AD}"/>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6751578" y="5248104"/>
            <a:ext cx="431800" cy="266700"/>
          </a:xfrm>
          <a:prstGeom prst="rect">
            <a:avLst/>
          </a:prstGeom>
        </p:spPr>
      </p:pic>
      <p:pic>
        <p:nvPicPr>
          <p:cNvPr id="206" name="Graphic 205">
            <a:extLst>
              <a:ext uri="{FF2B5EF4-FFF2-40B4-BE49-F238E27FC236}">
                <a16:creationId xmlns:a16="http://schemas.microsoft.com/office/drawing/2014/main" id="{02FC35DE-C4D0-B1D5-92BB-3D5CC68A984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558134" y="5101926"/>
            <a:ext cx="419100" cy="431800"/>
          </a:xfrm>
          <a:prstGeom prst="rect">
            <a:avLst/>
          </a:prstGeom>
        </p:spPr>
      </p:pic>
      <p:sp>
        <p:nvSpPr>
          <p:cNvPr id="216" name="TextBox 215">
            <a:extLst>
              <a:ext uri="{FF2B5EF4-FFF2-40B4-BE49-F238E27FC236}">
                <a16:creationId xmlns:a16="http://schemas.microsoft.com/office/drawing/2014/main" id="{8B30A8BB-416A-7245-5E44-8E6A6E40DCF3}"/>
              </a:ext>
            </a:extLst>
          </p:cNvPr>
          <p:cNvSpPr txBox="1"/>
          <p:nvPr/>
        </p:nvSpPr>
        <p:spPr>
          <a:xfrm>
            <a:off x="8083287" y="5568125"/>
            <a:ext cx="1371600"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Messaging System</a:t>
            </a:r>
          </a:p>
          <a:p>
            <a:pPr algn="ctr"/>
            <a:r>
              <a:rPr lang="en-US" sz="1000" dirty="0">
                <a:latin typeface="Lato" panose="020F0502020204030203" pitchFamily="34" charset="77"/>
                <a:ea typeface="DIN 2014 Demi" panose="020B0504020202020204" pitchFamily="34" charset="77"/>
              </a:rPr>
              <a:t>Master Shape</a:t>
            </a:r>
          </a:p>
        </p:txBody>
      </p:sp>
      <p:pic>
        <p:nvPicPr>
          <p:cNvPr id="217" name="Graphic 216">
            <a:extLst>
              <a:ext uri="{FF2B5EF4-FFF2-40B4-BE49-F238E27FC236}">
                <a16:creationId xmlns:a16="http://schemas.microsoft.com/office/drawing/2014/main" id="{891CE659-04C7-8539-8A24-6969DF47C2C2}"/>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4982141" y="3802634"/>
            <a:ext cx="431800" cy="355600"/>
          </a:xfrm>
          <a:prstGeom prst="rect">
            <a:avLst/>
          </a:prstGeom>
        </p:spPr>
      </p:pic>
      <p:pic>
        <p:nvPicPr>
          <p:cNvPr id="5" name="Graphic 4">
            <a:extLst>
              <a:ext uri="{FF2B5EF4-FFF2-40B4-BE49-F238E27FC236}">
                <a16:creationId xmlns:a16="http://schemas.microsoft.com/office/drawing/2014/main" id="{0B91701A-1C49-1991-8AB0-BF081EFAAA35}"/>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5020030" y="2349343"/>
            <a:ext cx="342900" cy="431800"/>
          </a:xfrm>
          <a:prstGeom prst="rect">
            <a:avLst/>
          </a:prstGeom>
        </p:spPr>
      </p:pic>
    </p:spTree>
    <p:extLst>
      <p:ext uri="{BB962C8B-B14F-4D97-AF65-F5344CB8AC3E}">
        <p14:creationId xmlns:p14="http://schemas.microsoft.com/office/powerpoint/2010/main" val="418428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771612-008C-8589-56A7-F2B952AE1C18}"/>
              </a:ext>
            </a:extLst>
          </p:cNvPr>
          <p:cNvSpPr txBox="1"/>
          <p:nvPr/>
        </p:nvSpPr>
        <p:spPr>
          <a:xfrm>
            <a:off x="2703243" y="1433999"/>
            <a:ext cx="1371601"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Microservice</a:t>
            </a:r>
          </a:p>
          <a:p>
            <a:pPr algn="ctr"/>
            <a:r>
              <a:rPr lang="en-US" sz="1000" dirty="0">
                <a:latin typeface="Lato" panose="020F0502020204030203" pitchFamily="34" charset="77"/>
                <a:ea typeface="DIN 2014 Demi" panose="020B0504020202020204" pitchFamily="34" charset="77"/>
              </a:rPr>
              <a:t>Master Shape</a:t>
            </a:r>
          </a:p>
        </p:txBody>
      </p:sp>
      <p:pic>
        <p:nvPicPr>
          <p:cNvPr id="5" name="Graphic 4">
            <a:extLst>
              <a:ext uri="{FF2B5EF4-FFF2-40B4-BE49-F238E27FC236}">
                <a16:creationId xmlns:a16="http://schemas.microsoft.com/office/drawing/2014/main" id="{C1288EED-0DD3-5D8D-07D3-96F6CF554E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79161" y="971461"/>
            <a:ext cx="419100" cy="431800"/>
          </a:xfrm>
          <a:prstGeom prst="rect">
            <a:avLst/>
          </a:prstGeom>
        </p:spPr>
      </p:pic>
      <p:pic>
        <p:nvPicPr>
          <p:cNvPr id="8" name="Graphic 7">
            <a:extLst>
              <a:ext uri="{FF2B5EF4-FFF2-40B4-BE49-F238E27FC236}">
                <a16:creationId xmlns:a16="http://schemas.microsoft.com/office/drawing/2014/main" id="{2ADBC6DA-3A42-3BDA-F3A4-5F9B12DBA6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1138" y="1072134"/>
            <a:ext cx="431800" cy="342900"/>
          </a:xfrm>
          <a:prstGeom prst="rect">
            <a:avLst/>
          </a:prstGeom>
        </p:spPr>
      </p:pic>
      <p:sp>
        <p:nvSpPr>
          <p:cNvPr id="9" name="TextBox 8">
            <a:extLst>
              <a:ext uri="{FF2B5EF4-FFF2-40B4-BE49-F238E27FC236}">
                <a16:creationId xmlns:a16="http://schemas.microsoft.com/office/drawing/2014/main" id="{A6D11FA7-55D9-5886-AEAC-1375311356EB}"/>
              </a:ext>
            </a:extLst>
          </p:cNvPr>
          <p:cNvSpPr txBox="1"/>
          <p:nvPr/>
        </p:nvSpPr>
        <p:spPr>
          <a:xfrm>
            <a:off x="4659378" y="1447136"/>
            <a:ext cx="1083951"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Narrative Scene</a:t>
            </a:r>
          </a:p>
        </p:txBody>
      </p:sp>
      <p:sp>
        <p:nvSpPr>
          <p:cNvPr id="25" name="TextBox 24">
            <a:extLst>
              <a:ext uri="{FF2B5EF4-FFF2-40B4-BE49-F238E27FC236}">
                <a16:creationId xmlns:a16="http://schemas.microsoft.com/office/drawing/2014/main" id="{99D702C6-3DD3-2A12-6F1C-D1DD1A56B943}"/>
              </a:ext>
            </a:extLst>
          </p:cNvPr>
          <p:cNvSpPr txBox="1"/>
          <p:nvPr/>
        </p:nvSpPr>
        <p:spPr>
          <a:xfrm>
            <a:off x="6636405" y="1455838"/>
            <a:ext cx="683200"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Network</a:t>
            </a:r>
          </a:p>
        </p:txBody>
      </p:sp>
      <p:pic>
        <p:nvPicPr>
          <p:cNvPr id="26" name="Graphic 25">
            <a:extLst>
              <a:ext uri="{FF2B5EF4-FFF2-40B4-BE49-F238E27FC236}">
                <a16:creationId xmlns:a16="http://schemas.microsoft.com/office/drawing/2014/main" id="{EBB178B5-DB9C-9685-81C8-64F8B02817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62105" y="1072134"/>
            <a:ext cx="431800" cy="342900"/>
          </a:xfrm>
          <a:prstGeom prst="rect">
            <a:avLst/>
          </a:prstGeom>
        </p:spPr>
      </p:pic>
      <p:sp>
        <p:nvSpPr>
          <p:cNvPr id="29" name="TextBox 28">
            <a:extLst>
              <a:ext uri="{FF2B5EF4-FFF2-40B4-BE49-F238E27FC236}">
                <a16:creationId xmlns:a16="http://schemas.microsoft.com/office/drawing/2014/main" id="{343BECEB-4FE6-2F25-0FBF-A6762A403348}"/>
              </a:ext>
            </a:extLst>
          </p:cNvPr>
          <p:cNvSpPr txBox="1"/>
          <p:nvPr/>
        </p:nvSpPr>
        <p:spPr>
          <a:xfrm>
            <a:off x="9874815" y="1449031"/>
            <a:ext cx="1371601"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Orchestration </a:t>
            </a:r>
          </a:p>
          <a:p>
            <a:pPr algn="ctr"/>
            <a:r>
              <a:rPr lang="en-US" sz="1000" dirty="0">
                <a:latin typeface="Lato" panose="020F0502020204030203" pitchFamily="34" charset="77"/>
                <a:ea typeface="DIN 2014 Demi" panose="020B0504020202020204" pitchFamily="34" charset="77"/>
              </a:rPr>
              <a:t>Manager</a:t>
            </a:r>
          </a:p>
        </p:txBody>
      </p:sp>
      <p:pic>
        <p:nvPicPr>
          <p:cNvPr id="31" name="Graphic 30">
            <a:extLst>
              <a:ext uri="{FF2B5EF4-FFF2-40B4-BE49-F238E27FC236}">
                <a16:creationId xmlns:a16="http://schemas.microsoft.com/office/drawing/2014/main" id="{CFB6C265-54D3-10F8-EB78-8C5AF2D4ED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54326" y="979505"/>
            <a:ext cx="419100" cy="431800"/>
          </a:xfrm>
          <a:prstGeom prst="rect">
            <a:avLst/>
          </a:prstGeom>
        </p:spPr>
      </p:pic>
      <p:sp>
        <p:nvSpPr>
          <p:cNvPr id="35" name="TextBox 34">
            <a:extLst>
              <a:ext uri="{FF2B5EF4-FFF2-40B4-BE49-F238E27FC236}">
                <a16:creationId xmlns:a16="http://schemas.microsoft.com/office/drawing/2014/main" id="{725587B6-5653-49F0-82AC-290079FB109B}"/>
              </a:ext>
            </a:extLst>
          </p:cNvPr>
          <p:cNvSpPr txBox="1"/>
          <p:nvPr/>
        </p:nvSpPr>
        <p:spPr>
          <a:xfrm>
            <a:off x="8090764" y="1443764"/>
            <a:ext cx="1371601"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Orchestration</a:t>
            </a:r>
          </a:p>
        </p:txBody>
      </p:sp>
      <p:pic>
        <p:nvPicPr>
          <p:cNvPr id="36" name="Graphic 35">
            <a:extLst>
              <a:ext uri="{FF2B5EF4-FFF2-40B4-BE49-F238E27FC236}">
                <a16:creationId xmlns:a16="http://schemas.microsoft.com/office/drawing/2014/main" id="{B506BA90-51CB-975B-5ED8-2DC97F3A78E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60664" y="1067123"/>
            <a:ext cx="431800" cy="342900"/>
          </a:xfrm>
          <a:prstGeom prst="rect">
            <a:avLst/>
          </a:prstGeom>
        </p:spPr>
      </p:pic>
      <p:pic>
        <p:nvPicPr>
          <p:cNvPr id="39" name="Graphic 38">
            <a:extLst>
              <a:ext uri="{FF2B5EF4-FFF2-40B4-BE49-F238E27FC236}">
                <a16:creationId xmlns:a16="http://schemas.microsoft.com/office/drawing/2014/main" id="{FD18727F-6ACC-BB3D-EC86-329D761D4F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84476" y="2348810"/>
            <a:ext cx="431800" cy="431800"/>
          </a:xfrm>
          <a:prstGeom prst="rect">
            <a:avLst/>
          </a:prstGeom>
        </p:spPr>
      </p:pic>
      <p:sp>
        <p:nvSpPr>
          <p:cNvPr id="40" name="TextBox 39">
            <a:extLst>
              <a:ext uri="{FF2B5EF4-FFF2-40B4-BE49-F238E27FC236}">
                <a16:creationId xmlns:a16="http://schemas.microsoft.com/office/drawing/2014/main" id="{89A01317-8227-03F3-DD40-A19001A1B26F}"/>
              </a:ext>
            </a:extLst>
          </p:cNvPr>
          <p:cNvSpPr txBox="1"/>
          <p:nvPr/>
        </p:nvSpPr>
        <p:spPr>
          <a:xfrm>
            <a:off x="914576" y="2816426"/>
            <a:ext cx="1371599"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Organization</a:t>
            </a:r>
          </a:p>
        </p:txBody>
      </p:sp>
      <p:pic>
        <p:nvPicPr>
          <p:cNvPr id="43" name="Graphic 42">
            <a:extLst>
              <a:ext uri="{FF2B5EF4-FFF2-40B4-BE49-F238E27FC236}">
                <a16:creationId xmlns:a16="http://schemas.microsoft.com/office/drawing/2014/main" id="{BEBCA2C6-7D7B-F6B4-CE97-BCFEB81AF55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02755" y="2411893"/>
            <a:ext cx="431800" cy="393700"/>
          </a:xfrm>
          <a:prstGeom prst="rect">
            <a:avLst/>
          </a:prstGeom>
        </p:spPr>
      </p:pic>
      <p:sp>
        <p:nvSpPr>
          <p:cNvPr id="44" name="TextBox 43">
            <a:extLst>
              <a:ext uri="{FF2B5EF4-FFF2-40B4-BE49-F238E27FC236}">
                <a16:creationId xmlns:a16="http://schemas.microsoft.com/office/drawing/2014/main" id="{8E0F05C6-9D2C-E713-3C4E-07F89F2AFA79}"/>
              </a:ext>
            </a:extLst>
          </p:cNvPr>
          <p:cNvSpPr txBox="1"/>
          <p:nvPr/>
        </p:nvSpPr>
        <p:spPr>
          <a:xfrm>
            <a:off x="3129152" y="2816551"/>
            <a:ext cx="579005"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Person</a:t>
            </a:r>
          </a:p>
        </p:txBody>
      </p:sp>
      <p:pic>
        <p:nvPicPr>
          <p:cNvPr id="47" name="Graphic 46">
            <a:extLst>
              <a:ext uri="{FF2B5EF4-FFF2-40B4-BE49-F238E27FC236}">
                <a16:creationId xmlns:a16="http://schemas.microsoft.com/office/drawing/2014/main" id="{D0488D8B-87AF-CE4F-3FBE-745000DF58D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977018" y="2460297"/>
            <a:ext cx="431800" cy="342900"/>
          </a:xfrm>
          <a:prstGeom prst="rect">
            <a:avLst/>
          </a:prstGeom>
        </p:spPr>
      </p:pic>
      <p:sp>
        <p:nvSpPr>
          <p:cNvPr id="48" name="TextBox 47">
            <a:extLst>
              <a:ext uri="{FF2B5EF4-FFF2-40B4-BE49-F238E27FC236}">
                <a16:creationId xmlns:a16="http://schemas.microsoft.com/office/drawing/2014/main" id="{8F39D4E7-7E4B-15F3-6BDB-EB0E0D2152BB}"/>
              </a:ext>
            </a:extLst>
          </p:cNvPr>
          <p:cNvSpPr txBox="1"/>
          <p:nvPr/>
        </p:nvSpPr>
        <p:spPr>
          <a:xfrm>
            <a:off x="4667774" y="2814154"/>
            <a:ext cx="1050288" cy="246221"/>
          </a:xfrm>
          <a:prstGeom prst="rect">
            <a:avLst/>
          </a:prstGeom>
          <a:noFill/>
        </p:spPr>
        <p:txBody>
          <a:bodyPr wrap="none" rtlCol="0">
            <a:spAutoFit/>
          </a:bodyPr>
          <a:lstStyle/>
          <a:p>
            <a:r>
              <a:rPr lang="en-US" sz="1000" dirty="0">
                <a:latin typeface="Lato" panose="020F0502020204030203" pitchFamily="34" charset="77"/>
                <a:ea typeface="DIN 2014 Demi" panose="020B0504020202020204" pitchFamily="34" charset="77"/>
              </a:rPr>
              <a:t>Physical Object</a:t>
            </a:r>
          </a:p>
        </p:txBody>
      </p:sp>
      <p:pic>
        <p:nvPicPr>
          <p:cNvPr id="51" name="Graphic 50">
            <a:extLst>
              <a:ext uri="{FF2B5EF4-FFF2-40B4-BE49-F238E27FC236}">
                <a16:creationId xmlns:a16="http://schemas.microsoft.com/office/drawing/2014/main" id="{8FBDDB75-9CC9-B40F-B140-C42ECC4E70F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804147" y="2347386"/>
            <a:ext cx="342900" cy="431800"/>
          </a:xfrm>
          <a:prstGeom prst="rect">
            <a:avLst/>
          </a:prstGeom>
        </p:spPr>
      </p:pic>
      <p:sp>
        <p:nvSpPr>
          <p:cNvPr id="52" name="TextBox 51">
            <a:extLst>
              <a:ext uri="{FF2B5EF4-FFF2-40B4-BE49-F238E27FC236}">
                <a16:creationId xmlns:a16="http://schemas.microsoft.com/office/drawing/2014/main" id="{1A0E4468-EF7E-011A-B8D9-325A902BC4EC}"/>
              </a:ext>
            </a:extLst>
          </p:cNvPr>
          <p:cNvSpPr txBox="1"/>
          <p:nvPr/>
        </p:nvSpPr>
        <p:spPr>
          <a:xfrm>
            <a:off x="6153861" y="2811292"/>
            <a:ext cx="1650560"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Policy Enforcement Point</a:t>
            </a:r>
          </a:p>
        </p:txBody>
      </p:sp>
      <p:sp>
        <p:nvSpPr>
          <p:cNvPr id="55" name="TextBox 54">
            <a:extLst>
              <a:ext uri="{FF2B5EF4-FFF2-40B4-BE49-F238E27FC236}">
                <a16:creationId xmlns:a16="http://schemas.microsoft.com/office/drawing/2014/main" id="{4FC627B9-24B6-25C4-6B05-F2CB9F0AF879}"/>
              </a:ext>
            </a:extLst>
          </p:cNvPr>
          <p:cNvSpPr txBox="1"/>
          <p:nvPr/>
        </p:nvSpPr>
        <p:spPr>
          <a:xfrm>
            <a:off x="8082655" y="2813034"/>
            <a:ext cx="1371600"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Production </a:t>
            </a:r>
          </a:p>
          <a:p>
            <a:pPr algn="ctr"/>
            <a:r>
              <a:rPr lang="en-US" sz="1000" dirty="0">
                <a:latin typeface="Lato" panose="020F0502020204030203" pitchFamily="34" charset="77"/>
                <a:ea typeface="DIN 2014 Demi" panose="020B0504020202020204" pitchFamily="34" charset="77"/>
              </a:rPr>
              <a:t>Consumables</a:t>
            </a:r>
          </a:p>
        </p:txBody>
      </p:sp>
      <p:pic>
        <p:nvPicPr>
          <p:cNvPr id="57" name="Graphic 56">
            <a:extLst>
              <a:ext uri="{FF2B5EF4-FFF2-40B4-BE49-F238E27FC236}">
                <a16:creationId xmlns:a16="http://schemas.microsoft.com/office/drawing/2014/main" id="{E50E578D-5312-665E-2593-F12BEC205A8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43165" y="2439758"/>
            <a:ext cx="431800" cy="342900"/>
          </a:xfrm>
          <a:prstGeom prst="rect">
            <a:avLst/>
          </a:prstGeom>
        </p:spPr>
      </p:pic>
      <p:sp>
        <p:nvSpPr>
          <p:cNvPr id="61" name="TextBox 60">
            <a:extLst>
              <a:ext uri="{FF2B5EF4-FFF2-40B4-BE49-F238E27FC236}">
                <a16:creationId xmlns:a16="http://schemas.microsoft.com/office/drawing/2014/main" id="{A031A1D3-9871-C19D-236A-772A56E35BA7}"/>
              </a:ext>
            </a:extLst>
          </p:cNvPr>
          <p:cNvSpPr txBox="1"/>
          <p:nvPr/>
        </p:nvSpPr>
        <p:spPr>
          <a:xfrm>
            <a:off x="1010833" y="4186804"/>
            <a:ext cx="1164101"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Production Scene</a:t>
            </a:r>
          </a:p>
        </p:txBody>
      </p:sp>
      <p:pic>
        <p:nvPicPr>
          <p:cNvPr id="65" name="Graphic 64">
            <a:extLst>
              <a:ext uri="{FF2B5EF4-FFF2-40B4-BE49-F238E27FC236}">
                <a16:creationId xmlns:a16="http://schemas.microsoft.com/office/drawing/2014/main" id="{239413E0-2C5E-DCC0-F1A7-F74620B722B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381105" y="3744045"/>
            <a:ext cx="431800" cy="431800"/>
          </a:xfrm>
          <a:prstGeom prst="rect">
            <a:avLst/>
          </a:prstGeom>
        </p:spPr>
      </p:pic>
      <p:sp>
        <p:nvSpPr>
          <p:cNvPr id="68" name="TextBox 67">
            <a:extLst>
              <a:ext uri="{FF2B5EF4-FFF2-40B4-BE49-F238E27FC236}">
                <a16:creationId xmlns:a16="http://schemas.microsoft.com/office/drawing/2014/main" id="{447CDE43-8C55-D230-6A67-2EDB9B7E3046}"/>
              </a:ext>
            </a:extLst>
          </p:cNvPr>
          <p:cNvSpPr txBox="1"/>
          <p:nvPr/>
        </p:nvSpPr>
        <p:spPr>
          <a:xfrm>
            <a:off x="9874464" y="2838165"/>
            <a:ext cx="1363704"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Production Equipment</a:t>
            </a:r>
          </a:p>
        </p:txBody>
      </p:sp>
      <p:pic>
        <p:nvPicPr>
          <p:cNvPr id="69" name="Graphic 68">
            <a:extLst>
              <a:ext uri="{FF2B5EF4-FFF2-40B4-BE49-F238E27FC236}">
                <a16:creationId xmlns:a16="http://schemas.microsoft.com/office/drawing/2014/main" id="{A1FC190E-F052-EFCE-2B0D-BA2748E28E4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380127" y="2351881"/>
            <a:ext cx="342900" cy="431800"/>
          </a:xfrm>
          <a:prstGeom prst="rect">
            <a:avLst/>
          </a:prstGeom>
        </p:spPr>
      </p:pic>
      <p:sp>
        <p:nvSpPr>
          <p:cNvPr id="82" name="TextBox 81">
            <a:extLst>
              <a:ext uri="{FF2B5EF4-FFF2-40B4-BE49-F238E27FC236}">
                <a16:creationId xmlns:a16="http://schemas.microsoft.com/office/drawing/2014/main" id="{BD5E6C19-4CFB-4206-268D-9D6B83BE56C4}"/>
              </a:ext>
            </a:extLst>
          </p:cNvPr>
          <p:cNvSpPr txBox="1"/>
          <p:nvPr/>
        </p:nvSpPr>
        <p:spPr>
          <a:xfrm>
            <a:off x="924047" y="1441437"/>
            <a:ext cx="1371600"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Microservice</a:t>
            </a:r>
          </a:p>
        </p:txBody>
      </p:sp>
      <p:pic>
        <p:nvPicPr>
          <p:cNvPr id="83" name="Graphic 82">
            <a:extLst>
              <a:ext uri="{FF2B5EF4-FFF2-40B4-BE49-F238E27FC236}">
                <a16:creationId xmlns:a16="http://schemas.microsoft.com/office/drawing/2014/main" id="{24917387-8B44-5413-FF3B-19E6BEE6843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474583" y="971461"/>
            <a:ext cx="342900" cy="431800"/>
          </a:xfrm>
          <a:prstGeom prst="rect">
            <a:avLst/>
          </a:prstGeom>
        </p:spPr>
      </p:pic>
      <p:sp>
        <p:nvSpPr>
          <p:cNvPr id="86" name="TextBox 85">
            <a:extLst>
              <a:ext uri="{FF2B5EF4-FFF2-40B4-BE49-F238E27FC236}">
                <a16:creationId xmlns:a16="http://schemas.microsoft.com/office/drawing/2014/main" id="{8295102D-2783-2B12-BB02-C61F6927DF40}"/>
              </a:ext>
            </a:extLst>
          </p:cNvPr>
          <p:cNvSpPr txBox="1"/>
          <p:nvPr/>
        </p:nvSpPr>
        <p:spPr>
          <a:xfrm>
            <a:off x="2705095" y="4188149"/>
            <a:ext cx="1371600"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Prop</a:t>
            </a:r>
          </a:p>
        </p:txBody>
      </p:sp>
      <p:pic>
        <p:nvPicPr>
          <p:cNvPr id="87" name="Graphic 86">
            <a:extLst>
              <a:ext uri="{FF2B5EF4-FFF2-40B4-BE49-F238E27FC236}">
                <a16:creationId xmlns:a16="http://schemas.microsoft.com/office/drawing/2014/main" id="{E69B1F79-281B-316C-970E-FE31B40C9A0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187695" y="3834291"/>
            <a:ext cx="419100" cy="342900"/>
          </a:xfrm>
          <a:prstGeom prst="rect">
            <a:avLst/>
          </a:prstGeom>
        </p:spPr>
      </p:pic>
      <p:sp>
        <p:nvSpPr>
          <p:cNvPr id="90" name="TextBox 89">
            <a:extLst>
              <a:ext uri="{FF2B5EF4-FFF2-40B4-BE49-F238E27FC236}">
                <a16:creationId xmlns:a16="http://schemas.microsoft.com/office/drawing/2014/main" id="{CCF07A41-9E50-D0DE-CCA5-A31D16FD2F49}"/>
              </a:ext>
            </a:extLst>
          </p:cNvPr>
          <p:cNvSpPr txBox="1"/>
          <p:nvPr/>
        </p:nvSpPr>
        <p:spPr>
          <a:xfrm>
            <a:off x="4642240" y="4184168"/>
            <a:ext cx="1085554"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Protected Asset</a:t>
            </a:r>
          </a:p>
        </p:txBody>
      </p:sp>
      <p:pic>
        <p:nvPicPr>
          <p:cNvPr id="91" name="Graphic 90">
            <a:extLst>
              <a:ext uri="{FF2B5EF4-FFF2-40B4-BE49-F238E27FC236}">
                <a16:creationId xmlns:a16="http://schemas.microsoft.com/office/drawing/2014/main" id="{9959113D-CF35-836F-D8DB-33470AE4F68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5013567" y="3720377"/>
            <a:ext cx="342900" cy="431800"/>
          </a:xfrm>
          <a:prstGeom prst="rect">
            <a:avLst/>
          </a:prstGeom>
        </p:spPr>
      </p:pic>
      <p:sp>
        <p:nvSpPr>
          <p:cNvPr id="94" name="TextBox 93">
            <a:extLst>
              <a:ext uri="{FF2B5EF4-FFF2-40B4-BE49-F238E27FC236}">
                <a16:creationId xmlns:a16="http://schemas.microsoft.com/office/drawing/2014/main" id="{F1A99E3B-0CDA-9597-4AF0-463FE003A548}"/>
              </a:ext>
            </a:extLst>
          </p:cNvPr>
          <p:cNvSpPr txBox="1"/>
          <p:nvPr/>
        </p:nvSpPr>
        <p:spPr>
          <a:xfrm>
            <a:off x="6374678" y="4186926"/>
            <a:ext cx="1241045"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Unprotected Asset</a:t>
            </a:r>
          </a:p>
        </p:txBody>
      </p:sp>
      <p:pic>
        <p:nvPicPr>
          <p:cNvPr id="95" name="Graphic 94">
            <a:extLst>
              <a:ext uri="{FF2B5EF4-FFF2-40B4-BE49-F238E27FC236}">
                <a16:creationId xmlns:a16="http://schemas.microsoft.com/office/drawing/2014/main" id="{38AD1025-EE24-6C00-FD5D-1EBDA3365800}"/>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6806554" y="3722084"/>
            <a:ext cx="342900" cy="431800"/>
          </a:xfrm>
          <a:prstGeom prst="rect">
            <a:avLst/>
          </a:prstGeom>
        </p:spPr>
      </p:pic>
      <p:sp>
        <p:nvSpPr>
          <p:cNvPr id="98" name="TextBox 97">
            <a:extLst>
              <a:ext uri="{FF2B5EF4-FFF2-40B4-BE49-F238E27FC236}">
                <a16:creationId xmlns:a16="http://schemas.microsoft.com/office/drawing/2014/main" id="{FF486DF4-D021-B916-08DC-5A1386289ED8}"/>
              </a:ext>
            </a:extLst>
          </p:cNvPr>
          <p:cNvSpPr txBox="1"/>
          <p:nvPr/>
        </p:nvSpPr>
        <p:spPr>
          <a:xfrm>
            <a:off x="8138286" y="4188765"/>
            <a:ext cx="1266693"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Reference Material</a:t>
            </a:r>
          </a:p>
        </p:txBody>
      </p:sp>
      <p:pic>
        <p:nvPicPr>
          <p:cNvPr id="99" name="Graphic 98">
            <a:extLst>
              <a:ext uri="{FF2B5EF4-FFF2-40B4-BE49-F238E27FC236}">
                <a16:creationId xmlns:a16="http://schemas.microsoft.com/office/drawing/2014/main" id="{FB526598-E161-7DD5-144C-3E94E9FA16D3}"/>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555733" y="3834905"/>
            <a:ext cx="431800" cy="342900"/>
          </a:xfrm>
          <a:prstGeom prst="rect">
            <a:avLst/>
          </a:prstGeom>
        </p:spPr>
      </p:pic>
      <p:sp>
        <p:nvSpPr>
          <p:cNvPr id="102" name="TextBox 101">
            <a:extLst>
              <a:ext uri="{FF2B5EF4-FFF2-40B4-BE49-F238E27FC236}">
                <a16:creationId xmlns:a16="http://schemas.microsoft.com/office/drawing/2014/main" id="{ADD2F43F-CD04-535E-FE6D-C02A8AD9319E}"/>
              </a:ext>
            </a:extLst>
          </p:cNvPr>
          <p:cNvSpPr txBox="1"/>
          <p:nvPr/>
        </p:nvSpPr>
        <p:spPr>
          <a:xfrm>
            <a:off x="10257662" y="4183483"/>
            <a:ext cx="595036"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Service</a:t>
            </a:r>
          </a:p>
        </p:txBody>
      </p:sp>
      <p:pic>
        <p:nvPicPr>
          <p:cNvPr id="103" name="Graphic 102">
            <a:extLst>
              <a:ext uri="{FF2B5EF4-FFF2-40B4-BE49-F238E27FC236}">
                <a16:creationId xmlns:a16="http://schemas.microsoft.com/office/drawing/2014/main" id="{3AA4EFA3-9EE5-CA78-4891-9F9BC00DA23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356102" y="3746005"/>
            <a:ext cx="419100" cy="431800"/>
          </a:xfrm>
          <a:prstGeom prst="rect">
            <a:avLst/>
          </a:prstGeom>
        </p:spPr>
      </p:pic>
      <p:sp>
        <p:nvSpPr>
          <p:cNvPr id="106" name="TextBox 105">
            <a:extLst>
              <a:ext uri="{FF2B5EF4-FFF2-40B4-BE49-F238E27FC236}">
                <a16:creationId xmlns:a16="http://schemas.microsoft.com/office/drawing/2014/main" id="{F7E032D7-E627-04A0-B987-E690A9F1A321}"/>
              </a:ext>
            </a:extLst>
          </p:cNvPr>
          <p:cNvSpPr txBox="1"/>
          <p:nvPr/>
        </p:nvSpPr>
        <p:spPr>
          <a:xfrm>
            <a:off x="1369028" y="5553737"/>
            <a:ext cx="450764"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SaaS</a:t>
            </a:r>
          </a:p>
        </p:txBody>
      </p:sp>
      <p:sp>
        <p:nvSpPr>
          <p:cNvPr id="112" name="TextBox 111">
            <a:extLst>
              <a:ext uri="{FF2B5EF4-FFF2-40B4-BE49-F238E27FC236}">
                <a16:creationId xmlns:a16="http://schemas.microsoft.com/office/drawing/2014/main" id="{1D16BDB6-FD32-56DA-0311-4F737BB7ACB1}"/>
              </a:ext>
            </a:extLst>
          </p:cNvPr>
          <p:cNvSpPr txBox="1"/>
          <p:nvPr/>
        </p:nvSpPr>
        <p:spPr>
          <a:xfrm>
            <a:off x="3134253" y="5568017"/>
            <a:ext cx="513282"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Script</a:t>
            </a:r>
          </a:p>
        </p:txBody>
      </p:sp>
      <p:pic>
        <p:nvPicPr>
          <p:cNvPr id="113" name="Graphic 112">
            <a:extLst>
              <a:ext uri="{FF2B5EF4-FFF2-40B4-BE49-F238E27FC236}">
                <a16:creationId xmlns:a16="http://schemas.microsoft.com/office/drawing/2014/main" id="{18ECF040-3D78-332E-D751-466F2ABB56E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219444" y="5106002"/>
            <a:ext cx="342900" cy="431800"/>
          </a:xfrm>
          <a:prstGeom prst="rect">
            <a:avLst/>
          </a:prstGeom>
        </p:spPr>
      </p:pic>
      <p:sp>
        <p:nvSpPr>
          <p:cNvPr id="116" name="TextBox 115">
            <a:extLst>
              <a:ext uri="{FF2B5EF4-FFF2-40B4-BE49-F238E27FC236}">
                <a16:creationId xmlns:a16="http://schemas.microsoft.com/office/drawing/2014/main" id="{4A0738D1-6D61-EDF0-3BE9-0516C44DC9A5}"/>
              </a:ext>
            </a:extLst>
          </p:cNvPr>
          <p:cNvSpPr txBox="1"/>
          <p:nvPr/>
        </p:nvSpPr>
        <p:spPr>
          <a:xfrm>
            <a:off x="4526609" y="5554700"/>
            <a:ext cx="1371600"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Sequence</a:t>
            </a:r>
          </a:p>
        </p:txBody>
      </p:sp>
      <p:pic>
        <p:nvPicPr>
          <p:cNvPr id="117" name="Graphic 116">
            <a:extLst>
              <a:ext uri="{FF2B5EF4-FFF2-40B4-BE49-F238E27FC236}">
                <a16:creationId xmlns:a16="http://schemas.microsoft.com/office/drawing/2014/main" id="{C772BA8F-DE71-9551-3D0C-ED63692BC9A3}"/>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4996508" y="5205454"/>
            <a:ext cx="431800" cy="342900"/>
          </a:xfrm>
          <a:prstGeom prst="rect">
            <a:avLst/>
          </a:prstGeom>
        </p:spPr>
      </p:pic>
      <p:sp>
        <p:nvSpPr>
          <p:cNvPr id="120" name="TextBox 119">
            <a:extLst>
              <a:ext uri="{FF2B5EF4-FFF2-40B4-BE49-F238E27FC236}">
                <a16:creationId xmlns:a16="http://schemas.microsoft.com/office/drawing/2014/main" id="{87D98198-DECF-6CCE-CBF5-A6A28C6E81EC}"/>
              </a:ext>
            </a:extLst>
          </p:cNvPr>
          <p:cNvSpPr txBox="1"/>
          <p:nvPr/>
        </p:nvSpPr>
        <p:spPr>
          <a:xfrm>
            <a:off x="6287056" y="5557203"/>
            <a:ext cx="1371600"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Set</a:t>
            </a:r>
          </a:p>
        </p:txBody>
      </p:sp>
      <p:pic>
        <p:nvPicPr>
          <p:cNvPr id="121" name="Graphic 120">
            <a:extLst>
              <a:ext uri="{FF2B5EF4-FFF2-40B4-BE49-F238E27FC236}">
                <a16:creationId xmlns:a16="http://schemas.microsoft.com/office/drawing/2014/main" id="{57BD56E0-12E1-DF36-6E99-8115ED82B6AE}"/>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6819255" y="5110581"/>
            <a:ext cx="342900" cy="431800"/>
          </a:xfrm>
          <a:prstGeom prst="rect">
            <a:avLst/>
          </a:prstGeom>
        </p:spPr>
      </p:pic>
      <p:sp>
        <p:nvSpPr>
          <p:cNvPr id="124" name="TextBox 123">
            <a:extLst>
              <a:ext uri="{FF2B5EF4-FFF2-40B4-BE49-F238E27FC236}">
                <a16:creationId xmlns:a16="http://schemas.microsoft.com/office/drawing/2014/main" id="{CEB8BF15-27D3-6A88-154E-FD53E56E4F4A}"/>
              </a:ext>
            </a:extLst>
          </p:cNvPr>
          <p:cNvSpPr txBox="1"/>
          <p:nvPr/>
        </p:nvSpPr>
        <p:spPr>
          <a:xfrm>
            <a:off x="8082654" y="5563163"/>
            <a:ext cx="1371602"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Shot</a:t>
            </a:r>
          </a:p>
        </p:txBody>
      </p:sp>
      <p:pic>
        <p:nvPicPr>
          <p:cNvPr id="125" name="Graphic 124">
            <a:extLst>
              <a:ext uri="{FF2B5EF4-FFF2-40B4-BE49-F238E27FC236}">
                <a16:creationId xmlns:a16="http://schemas.microsoft.com/office/drawing/2014/main" id="{652B906A-20AE-05EB-FD62-865EE54A0798}"/>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8552555" y="5207111"/>
            <a:ext cx="431800" cy="342900"/>
          </a:xfrm>
          <a:prstGeom prst="rect">
            <a:avLst/>
          </a:prstGeom>
        </p:spPr>
      </p:pic>
      <p:pic>
        <p:nvPicPr>
          <p:cNvPr id="126" name="Graphic 125">
            <a:extLst>
              <a:ext uri="{FF2B5EF4-FFF2-40B4-BE49-F238E27FC236}">
                <a16:creationId xmlns:a16="http://schemas.microsoft.com/office/drawing/2014/main" id="{35549D0C-D357-F174-7CB5-A76F39093288}"/>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393805" y="5116272"/>
            <a:ext cx="419100" cy="431800"/>
          </a:xfrm>
          <a:prstGeom prst="rect">
            <a:avLst/>
          </a:prstGeom>
        </p:spPr>
      </p:pic>
    </p:spTree>
    <p:extLst>
      <p:ext uri="{BB962C8B-B14F-4D97-AF65-F5344CB8AC3E}">
        <p14:creationId xmlns:p14="http://schemas.microsoft.com/office/powerpoint/2010/main" val="36067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79E71E0E-2DC7-56EC-A4FF-43D3360D78C6}"/>
              </a:ext>
            </a:extLst>
          </p:cNvPr>
          <p:cNvSpPr txBox="1"/>
          <p:nvPr/>
        </p:nvSpPr>
        <p:spPr>
          <a:xfrm>
            <a:off x="10101194" y="1448842"/>
            <a:ext cx="918842"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Final Storage</a:t>
            </a:r>
          </a:p>
        </p:txBody>
      </p:sp>
      <p:pic>
        <p:nvPicPr>
          <p:cNvPr id="53" name="Graphic 52">
            <a:extLst>
              <a:ext uri="{FF2B5EF4-FFF2-40B4-BE49-F238E27FC236}">
                <a16:creationId xmlns:a16="http://schemas.microsoft.com/office/drawing/2014/main" id="{BB01ABCF-A37A-2777-74D5-EADCECD68D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44713" y="1073796"/>
            <a:ext cx="431800" cy="342900"/>
          </a:xfrm>
          <a:prstGeom prst="rect">
            <a:avLst/>
          </a:prstGeom>
        </p:spPr>
      </p:pic>
      <p:pic>
        <p:nvPicPr>
          <p:cNvPr id="4" name="Graphic 3">
            <a:extLst>
              <a:ext uri="{FF2B5EF4-FFF2-40B4-BE49-F238E27FC236}">
                <a16:creationId xmlns:a16="http://schemas.microsoft.com/office/drawing/2014/main" id="{00EE5620-37B6-E098-EB1D-B96DB461F6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2401" y="983234"/>
            <a:ext cx="355600" cy="431800"/>
          </a:xfrm>
          <a:prstGeom prst="rect">
            <a:avLst/>
          </a:prstGeom>
        </p:spPr>
      </p:pic>
      <p:sp>
        <p:nvSpPr>
          <p:cNvPr id="5" name="TextBox 4">
            <a:extLst>
              <a:ext uri="{FF2B5EF4-FFF2-40B4-BE49-F238E27FC236}">
                <a16:creationId xmlns:a16="http://schemas.microsoft.com/office/drawing/2014/main" id="{644D8D8F-C02B-C188-67F3-6F74FA880189}"/>
              </a:ext>
            </a:extLst>
          </p:cNvPr>
          <p:cNvSpPr txBox="1"/>
          <p:nvPr/>
        </p:nvSpPr>
        <p:spPr>
          <a:xfrm>
            <a:off x="1367605" y="1451703"/>
            <a:ext cx="465192" cy="246221"/>
          </a:xfrm>
          <a:prstGeom prst="rect">
            <a:avLst/>
          </a:prstGeom>
          <a:noFill/>
        </p:spPr>
        <p:txBody>
          <a:bodyPr wrap="none" rtlCol="0">
            <a:spAutoFit/>
          </a:bodyPr>
          <a:lstStyle/>
          <a:p>
            <a:r>
              <a:rPr lang="en-US" sz="1000" dirty="0">
                <a:latin typeface="Lato" panose="020F0502020204030203" pitchFamily="34" charset="77"/>
                <a:ea typeface="DIN 2014 Demi" panose="020B0504020202020204" pitchFamily="34" charset="77"/>
              </a:rPr>
              <a:t>Slate</a:t>
            </a:r>
          </a:p>
        </p:txBody>
      </p:sp>
      <p:pic>
        <p:nvPicPr>
          <p:cNvPr id="8" name="Graphic 7">
            <a:extLst>
              <a:ext uri="{FF2B5EF4-FFF2-40B4-BE49-F238E27FC236}">
                <a16:creationId xmlns:a16="http://schemas.microsoft.com/office/drawing/2014/main" id="{82067515-7CA4-4967-4DA5-CAD7CEA867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14387" y="983234"/>
            <a:ext cx="355600" cy="431800"/>
          </a:xfrm>
          <a:prstGeom prst="rect">
            <a:avLst/>
          </a:prstGeom>
        </p:spPr>
      </p:pic>
      <p:sp>
        <p:nvSpPr>
          <p:cNvPr id="9" name="TextBox 8">
            <a:extLst>
              <a:ext uri="{FF2B5EF4-FFF2-40B4-BE49-F238E27FC236}">
                <a16:creationId xmlns:a16="http://schemas.microsoft.com/office/drawing/2014/main" id="{5110AC02-6DDC-1280-3484-A8C0E0112127}"/>
              </a:ext>
            </a:extLst>
          </p:cNvPr>
          <p:cNvSpPr txBox="1"/>
          <p:nvPr/>
        </p:nvSpPr>
        <p:spPr>
          <a:xfrm>
            <a:off x="3079440" y="1448843"/>
            <a:ext cx="625492"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Slate ID</a:t>
            </a:r>
          </a:p>
        </p:txBody>
      </p:sp>
      <p:sp>
        <p:nvSpPr>
          <p:cNvPr id="25" name="TextBox 24">
            <a:extLst>
              <a:ext uri="{FF2B5EF4-FFF2-40B4-BE49-F238E27FC236}">
                <a16:creationId xmlns:a16="http://schemas.microsoft.com/office/drawing/2014/main" id="{7CEE9C65-A8D2-90EC-7FF6-C302EDE11D1E}"/>
              </a:ext>
            </a:extLst>
          </p:cNvPr>
          <p:cNvSpPr txBox="1"/>
          <p:nvPr/>
        </p:nvSpPr>
        <p:spPr>
          <a:xfrm>
            <a:off x="4498613" y="1448097"/>
            <a:ext cx="1371600"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Software Application</a:t>
            </a:r>
          </a:p>
        </p:txBody>
      </p:sp>
      <p:pic>
        <p:nvPicPr>
          <p:cNvPr id="26" name="Graphic 25">
            <a:extLst>
              <a:ext uri="{FF2B5EF4-FFF2-40B4-BE49-F238E27FC236}">
                <a16:creationId xmlns:a16="http://schemas.microsoft.com/office/drawing/2014/main" id="{FB09F40B-7C73-8BF5-FAD1-3B71CBD2BA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8513" y="1067123"/>
            <a:ext cx="431800" cy="342900"/>
          </a:xfrm>
          <a:prstGeom prst="rect">
            <a:avLst/>
          </a:prstGeom>
        </p:spPr>
      </p:pic>
      <p:sp>
        <p:nvSpPr>
          <p:cNvPr id="29" name="TextBox 28">
            <a:extLst>
              <a:ext uri="{FF2B5EF4-FFF2-40B4-BE49-F238E27FC236}">
                <a16:creationId xmlns:a16="http://schemas.microsoft.com/office/drawing/2014/main" id="{F6CC74ED-7474-49FD-7DEA-8CA1731CC197}"/>
              </a:ext>
            </a:extLst>
          </p:cNvPr>
          <p:cNvSpPr txBox="1"/>
          <p:nvPr/>
        </p:nvSpPr>
        <p:spPr>
          <a:xfrm>
            <a:off x="6290600" y="1451941"/>
            <a:ext cx="1372072"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Software Application</a:t>
            </a:r>
          </a:p>
          <a:p>
            <a:pPr algn="ctr"/>
            <a:r>
              <a:rPr lang="en-US" sz="1000" dirty="0">
                <a:latin typeface="Lato" panose="020F0502020204030203" pitchFamily="34" charset="77"/>
                <a:ea typeface="DIN 2014 Demi" panose="020B0504020202020204" pitchFamily="34" charset="77"/>
              </a:rPr>
              <a:t>Master Shape</a:t>
            </a:r>
          </a:p>
        </p:txBody>
      </p:sp>
      <p:pic>
        <p:nvPicPr>
          <p:cNvPr id="31" name="Graphic 30">
            <a:extLst>
              <a:ext uri="{FF2B5EF4-FFF2-40B4-BE49-F238E27FC236}">
                <a16:creationId xmlns:a16="http://schemas.microsoft.com/office/drawing/2014/main" id="{517B8C43-B0E5-9FD9-31E3-8447DF778C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74953" y="978223"/>
            <a:ext cx="419100" cy="431800"/>
          </a:xfrm>
          <a:prstGeom prst="rect">
            <a:avLst/>
          </a:prstGeom>
        </p:spPr>
      </p:pic>
      <p:pic>
        <p:nvPicPr>
          <p:cNvPr id="35" name="Graphic 34">
            <a:extLst>
              <a:ext uri="{FF2B5EF4-FFF2-40B4-BE49-F238E27FC236}">
                <a16:creationId xmlns:a16="http://schemas.microsoft.com/office/drawing/2014/main" id="{C5C6A961-BEA9-551A-0CFC-24A90C04640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53196" y="1072134"/>
            <a:ext cx="431800" cy="342900"/>
          </a:xfrm>
          <a:prstGeom prst="rect">
            <a:avLst/>
          </a:prstGeom>
        </p:spPr>
      </p:pic>
      <p:sp>
        <p:nvSpPr>
          <p:cNvPr id="36" name="TextBox 35">
            <a:extLst>
              <a:ext uri="{FF2B5EF4-FFF2-40B4-BE49-F238E27FC236}">
                <a16:creationId xmlns:a16="http://schemas.microsoft.com/office/drawing/2014/main" id="{1C1FF2ED-6FD6-DAB9-A90E-15864A3F655B}"/>
              </a:ext>
            </a:extLst>
          </p:cNvPr>
          <p:cNvSpPr txBox="1"/>
          <p:nvPr/>
        </p:nvSpPr>
        <p:spPr>
          <a:xfrm>
            <a:off x="8359368" y="1448842"/>
            <a:ext cx="819455"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Storyboard</a:t>
            </a:r>
          </a:p>
        </p:txBody>
      </p:sp>
      <p:sp>
        <p:nvSpPr>
          <p:cNvPr id="66" name="TextBox 65">
            <a:extLst>
              <a:ext uri="{FF2B5EF4-FFF2-40B4-BE49-F238E27FC236}">
                <a16:creationId xmlns:a16="http://schemas.microsoft.com/office/drawing/2014/main" id="{6F7A0315-DC76-4006-85F3-579090D48D4B}"/>
              </a:ext>
            </a:extLst>
          </p:cNvPr>
          <p:cNvSpPr txBox="1"/>
          <p:nvPr/>
        </p:nvSpPr>
        <p:spPr>
          <a:xfrm>
            <a:off x="914401" y="2857678"/>
            <a:ext cx="1371600"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Final Storage</a:t>
            </a:r>
          </a:p>
          <a:p>
            <a:pPr algn="ctr"/>
            <a:r>
              <a:rPr lang="en-US" sz="1000" dirty="0">
                <a:latin typeface="Lato" panose="020F0502020204030203" pitchFamily="34" charset="77"/>
                <a:ea typeface="DIN 2014 Demi" panose="020B0504020202020204" pitchFamily="34" charset="77"/>
              </a:rPr>
              <a:t>Master Shape</a:t>
            </a:r>
          </a:p>
        </p:txBody>
      </p:sp>
      <p:pic>
        <p:nvPicPr>
          <p:cNvPr id="86" name="Graphic 85">
            <a:extLst>
              <a:ext uri="{FF2B5EF4-FFF2-40B4-BE49-F238E27FC236}">
                <a16:creationId xmlns:a16="http://schemas.microsoft.com/office/drawing/2014/main" id="{017B587B-23D6-7351-3010-B2267F5E694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429242" y="2331853"/>
            <a:ext cx="342900" cy="431800"/>
          </a:xfrm>
          <a:prstGeom prst="rect">
            <a:avLst/>
          </a:prstGeom>
        </p:spPr>
      </p:pic>
      <p:sp>
        <p:nvSpPr>
          <p:cNvPr id="89" name="TextBox 88">
            <a:extLst>
              <a:ext uri="{FF2B5EF4-FFF2-40B4-BE49-F238E27FC236}">
                <a16:creationId xmlns:a16="http://schemas.microsoft.com/office/drawing/2014/main" id="{C79D39D6-D299-CC8E-88FB-E0EF183F9117}"/>
              </a:ext>
            </a:extLst>
          </p:cNvPr>
          <p:cNvSpPr txBox="1"/>
          <p:nvPr/>
        </p:nvSpPr>
        <p:spPr>
          <a:xfrm>
            <a:off x="3177987" y="2827439"/>
            <a:ext cx="423514" cy="246221"/>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Wifi</a:t>
            </a:r>
          </a:p>
        </p:txBody>
      </p:sp>
      <p:pic>
        <p:nvPicPr>
          <p:cNvPr id="90" name="Graphic 89">
            <a:extLst>
              <a:ext uri="{FF2B5EF4-FFF2-40B4-BE49-F238E27FC236}">
                <a16:creationId xmlns:a16="http://schemas.microsoft.com/office/drawing/2014/main" id="{9471BD83-B166-55FF-590F-4FBD5F80AE7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182401" y="2443734"/>
            <a:ext cx="419100" cy="342900"/>
          </a:xfrm>
          <a:prstGeom prst="rect">
            <a:avLst/>
          </a:prstGeom>
        </p:spPr>
      </p:pic>
      <p:sp>
        <p:nvSpPr>
          <p:cNvPr id="98" name="TextBox 97">
            <a:extLst>
              <a:ext uri="{FF2B5EF4-FFF2-40B4-BE49-F238E27FC236}">
                <a16:creationId xmlns:a16="http://schemas.microsoft.com/office/drawing/2014/main" id="{D1158A50-5C06-1E04-1577-8FD6F925111A}"/>
              </a:ext>
            </a:extLst>
          </p:cNvPr>
          <p:cNvSpPr txBox="1"/>
          <p:nvPr/>
        </p:nvSpPr>
        <p:spPr>
          <a:xfrm>
            <a:off x="8286805" y="2824120"/>
            <a:ext cx="957313" cy="400110"/>
          </a:xfrm>
          <a:prstGeom prst="rect">
            <a:avLst/>
          </a:prstGeom>
          <a:noFill/>
        </p:spPr>
        <p:txBody>
          <a:bodyPr wrap="none" rtlCol="0">
            <a:spAutoFit/>
          </a:bodyPr>
          <a:lstStyle/>
          <a:p>
            <a:pPr algn="ctr"/>
            <a:r>
              <a:rPr lang="en-US" sz="1000" dirty="0">
                <a:latin typeface="Lato" panose="020F0502020204030203" pitchFamily="34" charset="77"/>
                <a:ea typeface="DIN 2014 Demi" panose="020B0504020202020204" pitchFamily="34" charset="77"/>
              </a:rPr>
              <a:t>Workstation</a:t>
            </a:r>
          </a:p>
          <a:p>
            <a:pPr algn="ctr"/>
            <a:r>
              <a:rPr lang="en-US" sz="1000" dirty="0">
                <a:latin typeface="Lato" panose="020F0502020204030203" pitchFamily="34" charset="77"/>
                <a:ea typeface="DIN 2014 Demi" panose="020B0504020202020204" pitchFamily="34" charset="77"/>
              </a:rPr>
              <a:t>Master Shape</a:t>
            </a:r>
          </a:p>
        </p:txBody>
      </p:sp>
      <p:pic>
        <p:nvPicPr>
          <p:cNvPr id="99" name="Graphic 98">
            <a:extLst>
              <a:ext uri="{FF2B5EF4-FFF2-40B4-BE49-F238E27FC236}">
                <a16:creationId xmlns:a16="http://schemas.microsoft.com/office/drawing/2014/main" id="{3AEF7DCF-BDC1-C0D5-DAC6-F07671C480B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549560" y="2463358"/>
            <a:ext cx="431800" cy="342900"/>
          </a:xfrm>
          <a:prstGeom prst="rect">
            <a:avLst/>
          </a:prstGeom>
        </p:spPr>
      </p:pic>
      <p:pic>
        <p:nvPicPr>
          <p:cNvPr id="102" name="Graphic 101">
            <a:extLst>
              <a:ext uri="{FF2B5EF4-FFF2-40B4-BE49-F238E27FC236}">
                <a16:creationId xmlns:a16="http://schemas.microsoft.com/office/drawing/2014/main" id="{74F2A4FA-7AAE-E869-28DC-00A09963C03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765563" y="2377350"/>
            <a:ext cx="419100" cy="431800"/>
          </a:xfrm>
          <a:prstGeom prst="rect">
            <a:avLst/>
          </a:prstGeom>
        </p:spPr>
      </p:pic>
      <p:sp>
        <p:nvSpPr>
          <p:cNvPr id="103" name="TextBox 102">
            <a:extLst>
              <a:ext uri="{FF2B5EF4-FFF2-40B4-BE49-F238E27FC236}">
                <a16:creationId xmlns:a16="http://schemas.microsoft.com/office/drawing/2014/main" id="{29A7191D-7F82-DB6E-2004-FA104F24B65D}"/>
              </a:ext>
            </a:extLst>
          </p:cNvPr>
          <p:cNvSpPr txBox="1"/>
          <p:nvPr/>
        </p:nvSpPr>
        <p:spPr>
          <a:xfrm>
            <a:off x="6289312" y="2827012"/>
            <a:ext cx="1371602" cy="400110"/>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Workflow</a:t>
            </a:r>
          </a:p>
          <a:p>
            <a:pPr algn="ctr"/>
            <a:r>
              <a:rPr lang="en-US" sz="1000" dirty="0">
                <a:latin typeface="Lato" panose="020F0502020204030203" pitchFamily="34" charset="77"/>
                <a:ea typeface="DIN 2014 Demi" panose="020B0504020202020204" pitchFamily="34" charset="77"/>
              </a:rPr>
              <a:t>Master Shape</a:t>
            </a:r>
          </a:p>
        </p:txBody>
      </p:sp>
      <p:sp>
        <p:nvSpPr>
          <p:cNvPr id="106" name="TextBox 105">
            <a:extLst>
              <a:ext uri="{FF2B5EF4-FFF2-40B4-BE49-F238E27FC236}">
                <a16:creationId xmlns:a16="http://schemas.microsoft.com/office/drawing/2014/main" id="{3A95E4CC-2C19-253D-82B4-6FF362FB2F33}"/>
              </a:ext>
            </a:extLst>
          </p:cNvPr>
          <p:cNvSpPr txBox="1"/>
          <p:nvPr/>
        </p:nvSpPr>
        <p:spPr>
          <a:xfrm>
            <a:off x="4498613" y="2827012"/>
            <a:ext cx="1371600" cy="246221"/>
          </a:xfrm>
          <a:prstGeom prst="rect">
            <a:avLst/>
          </a:prstGeom>
          <a:noFill/>
        </p:spPr>
        <p:txBody>
          <a:bodyPr wrap="square" rtlCol="0">
            <a:spAutoFit/>
          </a:bodyPr>
          <a:lstStyle/>
          <a:p>
            <a:pPr algn="ctr"/>
            <a:r>
              <a:rPr lang="en-US" sz="1000" dirty="0">
                <a:latin typeface="Lato" panose="020F0502020204030203" pitchFamily="34" charset="77"/>
                <a:ea typeface="DIN 2014 Demi" panose="020B0504020202020204" pitchFamily="34" charset="77"/>
              </a:rPr>
              <a:t>Workflow</a:t>
            </a:r>
          </a:p>
        </p:txBody>
      </p:sp>
      <p:pic>
        <p:nvPicPr>
          <p:cNvPr id="107" name="Graphic 106">
            <a:extLst>
              <a:ext uri="{FF2B5EF4-FFF2-40B4-BE49-F238E27FC236}">
                <a16:creationId xmlns:a16="http://schemas.microsoft.com/office/drawing/2014/main" id="{91F38EB5-18FC-1D7B-1C55-5A717B9BC40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966586" y="2448388"/>
            <a:ext cx="431800" cy="342900"/>
          </a:xfrm>
          <a:prstGeom prst="rect">
            <a:avLst/>
          </a:prstGeom>
        </p:spPr>
      </p:pic>
    </p:spTree>
    <p:extLst>
      <p:ext uri="{BB962C8B-B14F-4D97-AF65-F5344CB8AC3E}">
        <p14:creationId xmlns:p14="http://schemas.microsoft.com/office/powerpoint/2010/main" val="161076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315B-6688-B526-0538-A0FD16C47EED}"/>
              </a:ext>
            </a:extLst>
          </p:cNvPr>
          <p:cNvSpPr>
            <a:spLocks noGrp="1"/>
          </p:cNvSpPr>
          <p:nvPr>
            <p:ph type="title"/>
          </p:nvPr>
        </p:nvSpPr>
        <p:spPr/>
        <p:txBody>
          <a:bodyPr/>
          <a:lstStyle/>
          <a:p>
            <a:r>
              <a:rPr lang="en-US" dirty="0"/>
              <a:t>Visual Language in </a:t>
            </a:r>
            <a:r>
              <a:rPr lang="en-US" dirty="0" err="1"/>
              <a:t>Powerpoint</a:t>
            </a:r>
            <a:endParaRPr lang="en-CA" dirty="0"/>
          </a:p>
        </p:txBody>
      </p:sp>
      <p:sp>
        <p:nvSpPr>
          <p:cNvPr id="3" name="Content Placeholder 2">
            <a:extLst>
              <a:ext uri="{FF2B5EF4-FFF2-40B4-BE49-F238E27FC236}">
                <a16:creationId xmlns:a16="http://schemas.microsoft.com/office/drawing/2014/main" id="{48F263C1-2C06-9DE0-2242-EB1469253E5E}"/>
              </a:ext>
            </a:extLst>
          </p:cNvPr>
          <p:cNvSpPr>
            <a:spLocks noGrp="1"/>
          </p:cNvSpPr>
          <p:nvPr>
            <p:ph idx="1"/>
          </p:nvPr>
        </p:nvSpPr>
        <p:spPr/>
        <p:txBody>
          <a:bodyPr>
            <a:normAutofit/>
          </a:bodyPr>
          <a:lstStyle/>
          <a:p>
            <a:pPr marL="0" indent="0" algn="l" fontAlgn="base">
              <a:buNone/>
            </a:pPr>
            <a:r>
              <a:rPr lang="en-US" sz="1600" b="0" i="0" dirty="0">
                <a:solidFill>
                  <a:srgbClr val="56616C"/>
                </a:solidFill>
                <a:effectLst/>
                <a:latin typeface="Lato" panose="020F0502020204030203" pitchFamily="34" charset="0"/>
              </a:rPr>
              <a:t>Building on the data structures contained within the</a:t>
            </a:r>
            <a:r>
              <a:rPr lang="en-US" sz="1600" b="0" i="0" u="none" strike="noStrike" dirty="0">
                <a:solidFill>
                  <a:srgbClr val="56A1D5"/>
                </a:solidFill>
                <a:effectLst/>
                <a:latin typeface="Lato" panose="020F0502020204030203" pitchFamily="34" charset="0"/>
                <a:hlinkClick r:id="rId2"/>
              </a:rPr>
              <a:t> MovieLabs Ontology for Media Creation</a:t>
            </a:r>
            <a:r>
              <a:rPr lang="en-US" sz="1600" b="0" i="0" dirty="0">
                <a:solidFill>
                  <a:srgbClr val="56616C"/>
                </a:solidFill>
                <a:effectLst/>
                <a:latin typeface="Lato" panose="020F0502020204030203" pitchFamily="34" charset="0"/>
              </a:rPr>
              <a:t> , the Visual Language provides a standardized way to illustrate and share workflows diagrams. Workflows can be complex and drawing them out helps people and organizations understand how the tasks, participants and assets in a workflow are related and the underlying infrastructure to run it all on.​</a:t>
            </a:r>
          </a:p>
          <a:p>
            <a:pPr marL="0" indent="0" algn="l" fontAlgn="base">
              <a:buNone/>
            </a:pPr>
            <a:r>
              <a:rPr lang="en-US" sz="1600" b="0" i="0" dirty="0">
                <a:solidFill>
                  <a:srgbClr val="56616C"/>
                </a:solidFill>
                <a:effectLst/>
                <a:latin typeface="Lato" panose="020F0502020204030203" pitchFamily="34" charset="0"/>
              </a:rPr>
              <a:t>​The Visual Language for Media Creation also includes a set of icons which are unique to our industry and contain ideas and concepts that normal icon libraries do not include like narrative scene, character or depiction.​</a:t>
            </a:r>
          </a:p>
          <a:p>
            <a:pPr marL="0" indent="0">
              <a:buNone/>
            </a:pPr>
            <a:r>
              <a:rPr lang="en-US" altLang="en-US" sz="1600" dirty="0">
                <a:solidFill>
                  <a:srgbClr val="56616C"/>
                </a:solidFill>
                <a:latin typeface="Lato" panose="020F0502020204030203" pitchFamily="34" charset="0"/>
              </a:rPr>
              <a:t>In this deck, you will find an official collection of icons, additional assets and guidelines. These tools will help you build customer-focused and consistent diagrams for Media Creation.</a:t>
            </a:r>
          </a:p>
          <a:p>
            <a:pPr marL="0" indent="0">
              <a:buNone/>
            </a:pPr>
            <a:br>
              <a:rPr lang="en-US" sz="1600" dirty="0">
                <a:solidFill>
                  <a:srgbClr val="56616C"/>
                </a:solidFill>
                <a:latin typeface="Lato" panose="020F0502020204030203" pitchFamily="34" charset="0"/>
              </a:rPr>
            </a:br>
            <a:endParaRPr lang="en-CA" sz="1600" dirty="0">
              <a:solidFill>
                <a:srgbClr val="56616C"/>
              </a:solidFill>
              <a:latin typeface="Lato" panose="020F0502020204030203" pitchFamily="34" charset="0"/>
            </a:endParaRPr>
          </a:p>
        </p:txBody>
      </p:sp>
      <p:pic>
        <p:nvPicPr>
          <p:cNvPr id="1026" name="Picture 2">
            <a:extLst>
              <a:ext uri="{FF2B5EF4-FFF2-40B4-BE49-F238E27FC236}">
                <a16:creationId xmlns:a16="http://schemas.microsoft.com/office/drawing/2014/main" id="{CF0CFAD6-DA6B-65AC-022D-94EF090F4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746" y="4001294"/>
            <a:ext cx="5440218" cy="293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81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315B-6688-B526-0538-A0FD16C47EED}"/>
              </a:ext>
            </a:extLst>
          </p:cNvPr>
          <p:cNvSpPr>
            <a:spLocks noGrp="1"/>
          </p:cNvSpPr>
          <p:nvPr>
            <p:ph type="title"/>
          </p:nvPr>
        </p:nvSpPr>
        <p:spPr/>
        <p:txBody>
          <a:bodyPr/>
          <a:lstStyle/>
          <a:p>
            <a:r>
              <a:rPr lang="en-US" dirty="0"/>
              <a:t>Before you get Started</a:t>
            </a:r>
            <a:endParaRPr lang="en-CA" dirty="0"/>
          </a:p>
        </p:txBody>
      </p:sp>
      <p:sp>
        <p:nvSpPr>
          <p:cNvPr id="5" name="Content Placeholder 4">
            <a:extLst>
              <a:ext uri="{FF2B5EF4-FFF2-40B4-BE49-F238E27FC236}">
                <a16:creationId xmlns:a16="http://schemas.microsoft.com/office/drawing/2014/main" id="{F7833366-FE65-2CF2-63A0-9398188F4F6C}"/>
              </a:ext>
            </a:extLst>
          </p:cNvPr>
          <p:cNvSpPr>
            <a:spLocks noGrp="1"/>
          </p:cNvSpPr>
          <p:nvPr>
            <p:ph idx="1"/>
          </p:nvPr>
        </p:nvSpPr>
        <p:spPr/>
        <p:txBody>
          <a:bodyPr>
            <a:normAutofit/>
          </a:bodyPr>
          <a:lstStyle/>
          <a:p>
            <a:pPr marL="342900" indent="-342900">
              <a:buFont typeface="+mj-lt"/>
              <a:buAutoNum type="arabicPeriod"/>
            </a:pPr>
            <a:r>
              <a:rPr lang="en-US" sz="2400" dirty="0"/>
              <a:t>Check to see if this is the latest version: </a:t>
            </a:r>
            <a:r>
              <a:rPr lang="en-US" sz="2400" dirty="0">
                <a:hlinkClick r:id="rId2"/>
              </a:rPr>
              <a:t>https://movielabs.com/production-specs/visual-language-for-media-creation/</a:t>
            </a:r>
            <a:endParaRPr lang="en-US" sz="2400" dirty="0"/>
          </a:p>
          <a:p>
            <a:pPr marL="342900" indent="-342900">
              <a:buFont typeface="+mj-lt"/>
              <a:buAutoNum type="arabicPeriod"/>
            </a:pPr>
            <a:endParaRPr lang="en-US" sz="2400" dirty="0"/>
          </a:p>
          <a:p>
            <a:pPr marL="342900" indent="-342900">
              <a:buFont typeface="+mj-lt"/>
              <a:buAutoNum type="arabicPeriod"/>
            </a:pPr>
            <a:r>
              <a:rPr lang="en-US" sz="2400" dirty="0"/>
              <a:t>Read the Guidelines: </a:t>
            </a:r>
            <a:r>
              <a:rPr lang="en-US" sz="2400" dirty="0">
                <a:hlinkClick r:id="rId3"/>
              </a:rPr>
              <a:t>https://movielabs.com/prodtech/vlmc/ML_Visual_Language_Overview_v1.1.pdf</a:t>
            </a:r>
            <a:endParaRPr lang="en-US" sz="2400" dirty="0"/>
          </a:p>
          <a:p>
            <a:pPr marL="342900" indent="-342900">
              <a:buFont typeface="+mj-lt"/>
              <a:buAutoNum type="arabicPeriod"/>
            </a:pPr>
            <a:endParaRPr lang="en-CA" sz="2400" dirty="0"/>
          </a:p>
        </p:txBody>
      </p:sp>
      <p:pic>
        <p:nvPicPr>
          <p:cNvPr id="2050" name="Picture 2">
            <a:extLst>
              <a:ext uri="{FF2B5EF4-FFF2-40B4-BE49-F238E27FC236}">
                <a16:creationId xmlns:a16="http://schemas.microsoft.com/office/drawing/2014/main" id="{5CE06185-1E9A-8A5C-2F91-4C590E75A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618" y="4397350"/>
            <a:ext cx="5139748" cy="228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2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1A2578-76EE-E89D-CA7D-942442E9D61E}"/>
              </a:ext>
            </a:extLst>
          </p:cNvPr>
          <p:cNvSpPr>
            <a:spLocks noGrp="1"/>
          </p:cNvSpPr>
          <p:nvPr>
            <p:ph idx="1"/>
          </p:nvPr>
        </p:nvSpPr>
        <p:spPr/>
        <p:txBody>
          <a:bodyPr>
            <a:normAutofit/>
          </a:bodyPr>
          <a:lstStyle/>
          <a:p>
            <a:pPr marL="0" indent="0">
              <a:buNone/>
            </a:pPr>
            <a:r>
              <a:rPr lang="en-US" sz="2000" dirty="0"/>
              <a:t>For each of these categories, the Visual Language provides the following:</a:t>
            </a:r>
          </a:p>
          <a:p>
            <a:r>
              <a:rPr lang="en-US" sz="2000" b="1" dirty="0"/>
              <a:t>Shapes</a:t>
            </a:r>
            <a:r>
              <a:rPr lang="en-US" sz="2000" dirty="0"/>
              <a:t>: A shape that can visually differentiate it from elements in other categories.</a:t>
            </a:r>
          </a:p>
          <a:p>
            <a:r>
              <a:rPr lang="en-US" sz="2000" b="1" dirty="0"/>
              <a:t>Icons</a:t>
            </a:r>
            <a:r>
              <a:rPr lang="en-US" sz="2000" dirty="0"/>
              <a:t>: Icons that visually identify different classes of elements in the same category. The set of predefined icons will grow over time.</a:t>
            </a:r>
          </a:p>
          <a:p>
            <a:r>
              <a:rPr lang="en-US" sz="2000" b="1" dirty="0"/>
              <a:t>Labels</a:t>
            </a:r>
            <a:r>
              <a:rPr lang="en-US" sz="2000" dirty="0"/>
              <a:t>: A set of defined terms for classes of elements that can be used to label diagrams consistently. For labels, please refer to the MovieLabs Vocabulary site: </a:t>
            </a:r>
            <a:r>
              <a:rPr lang="en-US" sz="2000" dirty="0">
                <a:hlinkClick r:id="rId2"/>
              </a:rPr>
              <a:t>https://mc.movielabs.com/vmc/</a:t>
            </a:r>
            <a:endParaRPr lang="en-US" sz="2000" dirty="0"/>
          </a:p>
          <a:p>
            <a:endParaRPr lang="en-CA" sz="2000" dirty="0"/>
          </a:p>
        </p:txBody>
      </p:sp>
      <p:sp>
        <p:nvSpPr>
          <p:cNvPr id="3" name="Title 2">
            <a:extLst>
              <a:ext uri="{FF2B5EF4-FFF2-40B4-BE49-F238E27FC236}">
                <a16:creationId xmlns:a16="http://schemas.microsoft.com/office/drawing/2014/main" id="{CAC5187A-6A35-AB40-C61B-BF1859EA4854}"/>
              </a:ext>
            </a:extLst>
          </p:cNvPr>
          <p:cNvSpPr>
            <a:spLocks noGrp="1"/>
          </p:cNvSpPr>
          <p:nvPr>
            <p:ph type="title"/>
          </p:nvPr>
        </p:nvSpPr>
        <p:spPr/>
        <p:txBody>
          <a:bodyPr/>
          <a:lstStyle/>
          <a:p>
            <a:r>
              <a:rPr lang="en-US" dirty="0"/>
              <a:t>Key Concepts</a:t>
            </a:r>
            <a:endParaRPr lang="en-CA" dirty="0"/>
          </a:p>
        </p:txBody>
      </p:sp>
    </p:spTree>
    <p:extLst>
      <p:ext uri="{BB962C8B-B14F-4D97-AF65-F5344CB8AC3E}">
        <p14:creationId xmlns:p14="http://schemas.microsoft.com/office/powerpoint/2010/main" val="232720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1A2578-76EE-E89D-CA7D-942442E9D61E}"/>
              </a:ext>
            </a:extLst>
          </p:cNvPr>
          <p:cNvSpPr>
            <a:spLocks noGrp="1"/>
          </p:cNvSpPr>
          <p:nvPr>
            <p:ph idx="1"/>
          </p:nvPr>
        </p:nvSpPr>
        <p:spPr/>
        <p:txBody>
          <a:bodyPr>
            <a:normAutofit lnSpcReduction="10000"/>
          </a:bodyPr>
          <a:lstStyle/>
          <a:p>
            <a:pPr marL="0" indent="0">
              <a:buNone/>
            </a:pPr>
            <a:r>
              <a:rPr lang="en-US" sz="2000" dirty="0"/>
              <a:t>The final recommended best practice involves using the parts of the Visual Language where we have no set guidelines. This includes the following: </a:t>
            </a:r>
          </a:p>
          <a:p>
            <a:r>
              <a:rPr lang="en-US" sz="2000" b="1" dirty="0"/>
              <a:t>Color</a:t>
            </a:r>
            <a:r>
              <a:rPr lang="en-US" sz="2000" dirty="0"/>
              <a:t>: Use line color for lines or shapes to denote a certain grouping like all blue lines are image flows or all red shapes are contractors. Also use color to create themes that match company branding.</a:t>
            </a:r>
          </a:p>
          <a:p>
            <a:r>
              <a:rPr lang="en-US" sz="2000" b="1" dirty="0"/>
              <a:t>Line thickness</a:t>
            </a:r>
            <a:r>
              <a:rPr lang="en-US" sz="2000" dirty="0"/>
              <a:t>: Use line thickness to emphasize certain shapes or lines for builds or selection in applications or dashboards.</a:t>
            </a:r>
          </a:p>
          <a:p>
            <a:r>
              <a:rPr lang="en-US" sz="2000" b="1" dirty="0"/>
              <a:t>Fontography</a:t>
            </a:r>
            <a:r>
              <a:rPr lang="en-US" sz="2000" dirty="0"/>
              <a:t>: We have specified that all callout text in italics. We have not specified which font type. You can very effectively create separation between concepts using different fonts or using bold or different point sizes. When creating a theme using a consistent font can tie a workflow to your brand or company. </a:t>
            </a:r>
          </a:p>
          <a:p>
            <a:r>
              <a:rPr lang="en-US" sz="2000" b="1" dirty="0"/>
              <a:t>Texture/Gradient</a:t>
            </a:r>
            <a:r>
              <a:rPr lang="en-US" sz="2000" dirty="0"/>
              <a:t>: The most common use for texture is for a background to a canvas such as the example below where we used a blueprint background. You can also use texture for the style of a line (i.e., chalk line) or for the fill of an object (gradient).</a:t>
            </a:r>
          </a:p>
          <a:p>
            <a:pPr marL="0" indent="0">
              <a:buNone/>
            </a:pPr>
            <a:endParaRPr lang="en-CA" sz="2000" dirty="0"/>
          </a:p>
        </p:txBody>
      </p:sp>
      <p:sp>
        <p:nvSpPr>
          <p:cNvPr id="3" name="Title 2">
            <a:extLst>
              <a:ext uri="{FF2B5EF4-FFF2-40B4-BE49-F238E27FC236}">
                <a16:creationId xmlns:a16="http://schemas.microsoft.com/office/drawing/2014/main" id="{CAC5187A-6A35-AB40-C61B-BF1859EA4854}"/>
              </a:ext>
            </a:extLst>
          </p:cNvPr>
          <p:cNvSpPr>
            <a:spLocks noGrp="1"/>
          </p:cNvSpPr>
          <p:nvPr>
            <p:ph type="title"/>
          </p:nvPr>
        </p:nvSpPr>
        <p:spPr/>
        <p:txBody>
          <a:bodyPr/>
          <a:lstStyle/>
          <a:p>
            <a:r>
              <a:rPr lang="en-US" dirty="0"/>
              <a:t>Customizing the Visual Language</a:t>
            </a:r>
            <a:endParaRPr lang="en-CA" dirty="0"/>
          </a:p>
        </p:txBody>
      </p:sp>
    </p:spTree>
    <p:extLst>
      <p:ext uri="{BB962C8B-B14F-4D97-AF65-F5344CB8AC3E}">
        <p14:creationId xmlns:p14="http://schemas.microsoft.com/office/powerpoint/2010/main" val="275032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5440BF-B733-0F06-7605-138C5BD01F20}"/>
              </a:ext>
            </a:extLst>
          </p:cNvPr>
          <p:cNvSpPr>
            <a:spLocks noGrp="1"/>
          </p:cNvSpPr>
          <p:nvPr>
            <p:ph type="title"/>
          </p:nvPr>
        </p:nvSpPr>
        <p:spPr/>
        <p:txBody>
          <a:bodyPr/>
          <a:lstStyle/>
          <a:p>
            <a:r>
              <a:rPr lang="en-US" dirty="0"/>
              <a:t>Examples – Security in Workflow</a:t>
            </a:r>
            <a:endParaRPr lang="en-CA" dirty="0"/>
          </a:p>
        </p:txBody>
      </p:sp>
      <p:pic>
        <p:nvPicPr>
          <p:cNvPr id="1026" name="Picture 2">
            <a:extLst>
              <a:ext uri="{FF2B5EF4-FFF2-40B4-BE49-F238E27FC236}">
                <a16:creationId xmlns:a16="http://schemas.microsoft.com/office/drawing/2014/main" id="{6BE27449-66B5-385C-EDB8-5DB9F2BE7C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2413" y="1825625"/>
            <a:ext cx="752304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605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5440BF-B733-0F06-7605-138C5BD01F20}"/>
              </a:ext>
            </a:extLst>
          </p:cNvPr>
          <p:cNvSpPr>
            <a:spLocks noGrp="1"/>
          </p:cNvSpPr>
          <p:nvPr>
            <p:ph type="title"/>
          </p:nvPr>
        </p:nvSpPr>
        <p:spPr/>
        <p:txBody>
          <a:bodyPr/>
          <a:lstStyle/>
          <a:p>
            <a:r>
              <a:rPr lang="en-US" dirty="0"/>
              <a:t>Examples – VFX Push Pull Workflow</a:t>
            </a:r>
            <a:endParaRPr lang="en-CA" dirty="0"/>
          </a:p>
        </p:txBody>
      </p:sp>
      <p:sp>
        <p:nvSpPr>
          <p:cNvPr id="5" name="AutoShape 4">
            <a:extLst>
              <a:ext uri="{FF2B5EF4-FFF2-40B4-BE49-F238E27FC236}">
                <a16:creationId xmlns:a16="http://schemas.microsoft.com/office/drawing/2014/main" id="{CD135ED1-F4FB-15C8-6808-CDBA610CEB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Graphic 7">
            <a:extLst>
              <a:ext uri="{FF2B5EF4-FFF2-40B4-BE49-F238E27FC236}">
                <a16:creationId xmlns:a16="http://schemas.microsoft.com/office/drawing/2014/main" id="{EDB80328-3BE5-364E-6380-AA06DD48F50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92" t="42357" r="1492" b="-2222"/>
          <a:stretch/>
        </p:blipFill>
        <p:spPr>
          <a:xfrm>
            <a:off x="755853" y="2004291"/>
            <a:ext cx="10216947" cy="4105564"/>
          </a:xfrm>
          <a:prstGeom prst="rect">
            <a:avLst/>
          </a:prstGeom>
        </p:spPr>
      </p:pic>
    </p:spTree>
    <p:extLst>
      <p:ext uri="{BB962C8B-B14F-4D97-AF65-F5344CB8AC3E}">
        <p14:creationId xmlns:p14="http://schemas.microsoft.com/office/powerpoint/2010/main" val="336845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5440BF-B733-0F06-7605-138C5BD01F20}"/>
              </a:ext>
            </a:extLst>
          </p:cNvPr>
          <p:cNvSpPr>
            <a:spLocks noGrp="1"/>
          </p:cNvSpPr>
          <p:nvPr>
            <p:ph type="title"/>
          </p:nvPr>
        </p:nvSpPr>
        <p:spPr/>
        <p:txBody>
          <a:bodyPr/>
          <a:lstStyle/>
          <a:p>
            <a:r>
              <a:rPr lang="en-US" dirty="0"/>
              <a:t>Examples – Infrastructure</a:t>
            </a:r>
            <a:endParaRPr lang="en-CA" dirty="0"/>
          </a:p>
        </p:txBody>
      </p:sp>
      <p:sp>
        <p:nvSpPr>
          <p:cNvPr id="5" name="AutoShape 4">
            <a:extLst>
              <a:ext uri="{FF2B5EF4-FFF2-40B4-BE49-F238E27FC236}">
                <a16:creationId xmlns:a16="http://schemas.microsoft.com/office/drawing/2014/main" id="{CD135ED1-F4FB-15C8-6808-CDBA610CEB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Graphic 6">
            <a:extLst>
              <a:ext uri="{FF2B5EF4-FFF2-40B4-BE49-F238E27FC236}">
                <a16:creationId xmlns:a16="http://schemas.microsoft.com/office/drawing/2014/main" id="{E6F53722-88C7-40ED-23EE-B08EA9268B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27449"/>
            <a:ext cx="12192000" cy="4856048"/>
          </a:xfrm>
          <a:prstGeom prst="rect">
            <a:avLst/>
          </a:prstGeom>
        </p:spPr>
      </p:pic>
    </p:spTree>
    <p:extLst>
      <p:ext uri="{BB962C8B-B14F-4D97-AF65-F5344CB8AC3E}">
        <p14:creationId xmlns:p14="http://schemas.microsoft.com/office/powerpoint/2010/main" val="65840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4FA05D-8E81-0129-A796-21CC45CCC84B}"/>
              </a:ext>
            </a:extLst>
          </p:cNvPr>
          <p:cNvSpPr>
            <a:spLocks noGrp="1"/>
          </p:cNvSpPr>
          <p:nvPr>
            <p:ph type="title"/>
          </p:nvPr>
        </p:nvSpPr>
        <p:spPr/>
        <p:txBody>
          <a:bodyPr/>
          <a:lstStyle/>
          <a:p>
            <a:r>
              <a:rPr lang="en-US" dirty="0"/>
              <a:t>Shapes and Lines</a:t>
            </a:r>
            <a:endParaRPr lang="en-CA" dirty="0"/>
          </a:p>
        </p:txBody>
      </p:sp>
      <p:sp>
        <p:nvSpPr>
          <p:cNvPr id="3" name="Text Placeholder 2">
            <a:extLst>
              <a:ext uri="{FF2B5EF4-FFF2-40B4-BE49-F238E27FC236}">
                <a16:creationId xmlns:a16="http://schemas.microsoft.com/office/drawing/2014/main" id="{75D0AE92-F6DA-DED3-3842-7DD9AF637E97}"/>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725988306"/>
      </p:ext>
    </p:extLst>
  </p:cSld>
  <p:clrMapOvr>
    <a:masterClrMapping/>
  </p:clrMapOvr>
</p:sld>
</file>

<file path=ppt/theme/theme1.xml><?xml version="1.0" encoding="utf-8"?>
<a:theme xmlns:a="http://schemas.openxmlformats.org/drawingml/2006/main" name="Office Theme">
  <a:themeElements>
    <a:clrScheme name="MovieLabs">
      <a:dk1>
        <a:srgbClr val="000000"/>
      </a:dk1>
      <a:lt1>
        <a:srgbClr val="FFFFFF"/>
      </a:lt1>
      <a:dk2>
        <a:srgbClr val="061F30"/>
      </a:dk2>
      <a:lt2>
        <a:srgbClr val="F6F7F8"/>
      </a:lt2>
      <a:accent1>
        <a:srgbClr val="56A1D5"/>
      </a:accent1>
      <a:accent2>
        <a:srgbClr val="56616C"/>
      </a:accent2>
      <a:accent3>
        <a:srgbClr val="0B3859"/>
      </a:accent3>
      <a:accent4>
        <a:srgbClr val="061F30"/>
      </a:accent4>
      <a:accent5>
        <a:srgbClr val="68B5E0"/>
      </a:accent5>
      <a:accent6>
        <a:srgbClr val="3F8FBC"/>
      </a:accent6>
      <a:hlink>
        <a:srgbClr val="2493CB"/>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C2F5A41B3D249B03BBF34FD32864D" ma:contentTypeVersion="15" ma:contentTypeDescription="Create a new document." ma:contentTypeScope="" ma:versionID="97e8c1a6fd2e108e3c101b0dd1968a88">
  <xsd:schema xmlns:xsd="http://www.w3.org/2001/XMLSchema" xmlns:xs="http://www.w3.org/2001/XMLSchema" xmlns:p="http://schemas.microsoft.com/office/2006/metadata/properties" xmlns:ns2="0ec7be1d-c805-4cdd-aa44-9566496feea5" xmlns:ns3="697b15d9-4b55-4b49-b9dc-ba9a5bd411e3" targetNamespace="http://schemas.microsoft.com/office/2006/metadata/properties" ma:root="true" ma:fieldsID="5f1467aaf0bee9e427ce14ad755a6cd9" ns2:_="" ns3:_="">
    <xsd:import namespace="0ec7be1d-c805-4cdd-aa44-9566496feea5"/>
    <xsd:import namespace="697b15d9-4b55-4b49-b9dc-ba9a5bd411e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7be1d-c805-4cdd-aa44-9566496fe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812b653-6ec7-48e1-aeff-ea18b10e09b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7b15d9-4b55-4b49-b9dc-ba9a5bd411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36cf725-7ecb-43d9-826e-6610cf64a16b}" ma:internalName="TaxCatchAll" ma:showField="CatchAllData" ma:web="697b15d9-4b55-4b49-b9dc-ba9a5bd411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c7be1d-c805-4cdd-aa44-9566496feea5">
      <Terms xmlns="http://schemas.microsoft.com/office/infopath/2007/PartnerControls"/>
    </lcf76f155ced4ddcb4097134ff3c332f>
    <TaxCatchAll xmlns="697b15d9-4b55-4b49-b9dc-ba9a5bd411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7B4C54-DF08-47F0-B5F9-24263AE14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7be1d-c805-4cdd-aa44-9566496feea5"/>
    <ds:schemaRef ds:uri="697b15d9-4b55-4b49-b9dc-ba9a5bd411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829695-C44A-430B-B4D1-24D7B27E6C74}">
  <ds:schemaRefs>
    <ds:schemaRef ds:uri="http://schemas.microsoft.com/office/2006/metadata/properties"/>
    <ds:schemaRef ds:uri="http://schemas.microsoft.com/office/infopath/2007/PartnerControls"/>
    <ds:schemaRef ds:uri="0ec7be1d-c805-4cdd-aa44-9566496feea5"/>
    <ds:schemaRef ds:uri="697b15d9-4b55-4b49-b9dc-ba9a5bd411e3"/>
  </ds:schemaRefs>
</ds:datastoreItem>
</file>

<file path=customXml/itemProps3.xml><?xml version="1.0" encoding="utf-8"?>
<ds:datastoreItem xmlns:ds="http://schemas.openxmlformats.org/officeDocument/2006/customXml" ds:itemID="{2FB8956A-B7FD-43AD-BB5E-5DC74A33A1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2676</TotalTime>
  <Words>868</Words>
  <Application>Microsoft Office PowerPoint</Application>
  <PresentationFormat>Widescreen</PresentationFormat>
  <Paragraphs>156</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DIN 2014</vt:lpstr>
      <vt:lpstr>DIN 2014 Bold</vt:lpstr>
      <vt:lpstr>Lato</vt:lpstr>
      <vt:lpstr>Office Theme</vt:lpstr>
      <vt:lpstr>PowerPoint Presentation</vt:lpstr>
      <vt:lpstr>Visual Language in Powerpoint</vt:lpstr>
      <vt:lpstr>Before you get Started</vt:lpstr>
      <vt:lpstr>Key Concepts</vt:lpstr>
      <vt:lpstr>Customizing the Visual Language</vt:lpstr>
      <vt:lpstr>Examples – Security in Workflow</vt:lpstr>
      <vt:lpstr>Examples – VFX Push Pull Workflow</vt:lpstr>
      <vt:lpstr>Examples – Infrastructure</vt:lpstr>
      <vt:lpstr>Shapes and Lines</vt:lpstr>
      <vt:lpstr>Main Shapes</vt:lpstr>
      <vt:lpstr>Supporting Shapes</vt:lpstr>
      <vt:lpstr>Sample Legend</vt:lpstr>
      <vt:lpstr>Line Ends</vt:lpstr>
      <vt:lpstr>Icons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Magelssen</dc:creator>
  <cp:lastModifiedBy>Chris Vienneau</cp:lastModifiedBy>
  <cp:revision>142</cp:revision>
  <dcterms:created xsi:type="dcterms:W3CDTF">2022-08-24T21:07:44Z</dcterms:created>
  <dcterms:modified xsi:type="dcterms:W3CDTF">2022-12-14T14:39:37Z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0x010100991C2F5A41B3D249B03BBF34FD32864D</vt:lpwstr>
  </property>
  <property fmtid="{D5CDD505-2E9C-101B-9397-08002B2CF9AE}" pid="3" name="MediaServiceImageTags">
    <vt:lpwstr/>
  </property>
</Properties>
</file>